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8" r:id="rId5"/>
    <p:sldId id="384" r:id="rId6"/>
    <p:sldId id="382" r:id="rId7"/>
    <p:sldId id="416" r:id="rId8"/>
    <p:sldId id="374" r:id="rId9"/>
    <p:sldId id="386" r:id="rId10"/>
    <p:sldId id="375" r:id="rId11"/>
    <p:sldId id="377" r:id="rId12"/>
    <p:sldId id="381" r:id="rId13"/>
    <p:sldId id="388" r:id="rId14"/>
    <p:sldId id="392" r:id="rId15"/>
    <p:sldId id="427" r:id="rId16"/>
    <p:sldId id="393" r:id="rId17"/>
    <p:sldId id="395" r:id="rId18"/>
    <p:sldId id="396" r:id="rId19"/>
    <p:sldId id="400" r:id="rId20"/>
    <p:sldId id="401" r:id="rId21"/>
    <p:sldId id="402" r:id="rId22"/>
    <p:sldId id="406" r:id="rId23"/>
    <p:sldId id="428" r:id="rId24"/>
    <p:sldId id="412" r:id="rId25"/>
    <p:sldId id="306" r:id="rId26"/>
    <p:sldId id="343" r:id="rId27"/>
    <p:sldId id="344" r:id="rId28"/>
    <p:sldId id="345" r:id="rId29"/>
    <p:sldId id="346" r:id="rId30"/>
    <p:sldId id="347" r:id="rId31"/>
    <p:sldId id="349" r:id="rId32"/>
    <p:sldId id="353" r:id="rId33"/>
    <p:sldId id="429" r:id="rId34"/>
    <p:sldId id="391" r:id="rId35"/>
    <p:sldId id="415" r:id="rId36"/>
    <p:sldId id="417" r:id="rId37"/>
    <p:sldId id="418" r:id="rId38"/>
    <p:sldId id="419" r:id="rId39"/>
    <p:sldId id="423" r:id="rId40"/>
    <p:sldId id="424" r:id="rId41"/>
    <p:sldId id="425" r:id="rId42"/>
    <p:sldId id="420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95615" autoAdjust="0"/>
  </p:normalViewPr>
  <p:slideViewPr>
    <p:cSldViewPr snapToGrid="0">
      <p:cViewPr varScale="1">
        <p:scale>
          <a:sx n="90" d="100"/>
          <a:sy n="90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2438E-55E7-4A5F-B7EC-4CE5F74CFC87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080E4-03CD-4211-A02E-4EAC898A0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580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119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776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4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511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324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68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55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50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04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27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42ACD-F359-4B3A-9206-57EB626DB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81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669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382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03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773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22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06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07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17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453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26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42ACD-F359-4B3A-9206-57EB626DB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35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06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63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057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559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02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4203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740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798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91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87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42ACD-F359-4B3A-9206-57EB626DB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68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839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2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001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24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84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6DA3A-41FD-DD16-69AC-1772A351F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566516-ADAE-35B2-0C97-BBB1E99C1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56F426-C922-3CA7-E719-FC6BED53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D6F0C-5505-E74A-CC16-0E6AF5CE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5CFCE-BEBC-ED20-6101-B631C3FD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65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7CBA5-6274-F4E3-D3D8-56952103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0A48E3-576C-045C-FD69-CE4A3B827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ED71EB-E3C2-D084-C80B-2A88F1B44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C624E4-CF9F-C4B0-08FE-9326976E1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F8EDA-B188-5069-1E08-12664DE0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31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F11DC4-56F8-4549-8F5E-776A8978E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5804A5-6E76-C661-1E71-309E8E6FD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F4A34-E4EC-255D-CD8A-919B0720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2A375-E0A0-57E9-6E0A-233831F8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98F7DF-8FCF-AAA3-2B5D-BBE528DB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65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BAC82-1994-D1D5-C590-6D1655C9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7D3461-E6B3-268C-A9CE-865378AD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C051B5-B408-7F72-719D-73EA0E45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DF9ED6-4255-3DD1-85AE-C009CE90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83BC3-EB0D-9175-AB39-20AC099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75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6E231-F3CB-D695-1ED5-E78F6C5B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C31373-A094-1C61-2900-A3D9D3C4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3163F3-B56C-3E79-6990-90BDADDA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85B47F-4EFD-6330-EEC6-F1C55E33C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D7D312-74A8-E612-8BF0-9C58E704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91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BE690-E910-A825-908C-442E44F0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1CBCE9-48B0-EF66-2E94-CFD3FCA91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BE5583-33E3-9746-F4A1-9F58F31D6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FC2F58-827A-1DA4-8CA2-816F3CC2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2E9539-882A-0653-0FA0-FB50A065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17EB65-D1E8-01B3-2BF8-7AEF4D29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26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02A8A-5B99-C7E8-C0DA-B75FFE18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D8AF35-B6C6-7226-F5FC-B67F57AA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99FAE1-8ED1-9CF2-A09E-FAB19FA53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C7D5F0-810C-71E7-7E24-547584C3C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E8FA08-0E44-DF41-95FF-0221CFEC8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2435114-C06A-30F2-FC3B-F17842C0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44ED02-3386-2F86-2353-5FAD4D06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8B4245-91BC-2E58-0710-25778FDF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0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29C14-BF4D-559A-3F4F-AE03B200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6B6357-8749-D86A-D31C-C9E6751D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3D994C-D453-32DC-7865-DC7E1C3DF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9180B1-B455-C66B-2B23-82E04172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76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0FCA09-A01D-8155-C10E-E55F1684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EBE9C2-EFF2-1FBA-E49D-03F9DF34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AC9BF9-4DAA-C134-5A8E-1D946A9E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4596D-2F8A-FE0F-1BF2-B69CD5DA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BE962E-2816-3A4E-6A9D-C9887454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70FB1C-8B23-553F-2724-F8F7903FF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822B27-37AC-5B5A-0889-02C7C9FD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A120A-2D0E-57C1-F2E9-361B4B32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32C9F4-60F5-107C-1724-661430C5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49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BCBFE-293E-BD3B-4F2B-BA45FF6B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3C6329-D69F-8458-AD54-95BE16F38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7A7ED4-ACC6-2B99-8335-4F0A8DE87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DE315F-6999-3C0E-DEBC-B46FF917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A06B0-8E4B-4A5A-2FCF-1CD1ACD0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5F7643-9CAC-EC91-4966-865A181E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70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13DA4-6072-7F80-075D-AA4F5B8A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14C856-C8D6-83EC-0E23-745F266B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40AE10-8E50-7E2D-5360-B686B4C17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A97988-CD6E-496D-9627-A466CB01CB92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A507A6-3D69-96A4-257F-E0C0DC40E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70736C-DEBC-A0F3-BAAD-562858EE9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79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vmilke@gmail.com" TargetMode="External"/><Relationship Id="rId4" Type="http://schemas.openxmlformats.org/officeDocument/2006/relationships/hyperlink" Target="mailto:vitaliy.milke@aru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archive.ics.uci.edu/ml/datasets/Adul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uipsamora/pandas_exercises/" TargetMode="External"/><Relationship Id="rId5" Type="http://schemas.openxmlformats.org/officeDocument/2006/relationships/hyperlink" Target="https://pandas.pydata.org/pandas-docs/stable/" TargetMode="External"/><Relationship Id="rId4" Type="http://schemas.openxmlformats.org/officeDocument/2006/relationships/hyperlink" Target="https://pandas.pydata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C08020B1-CE29-234D-936A-506DE1EA1CEB}"/>
              </a:ext>
            </a:extLst>
          </p:cNvPr>
          <p:cNvSpPr/>
          <p:nvPr/>
        </p:nvSpPr>
        <p:spPr>
          <a:xfrm>
            <a:off x="2123640" y="1450109"/>
            <a:ext cx="7944718" cy="1978891"/>
          </a:xfrm>
          <a:prstGeom prst="roundRect">
            <a:avLst>
              <a:gd name="adj" fmla="val 10892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Machine Learning in Finance 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009701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B556EF-BF1A-404D-B184-85AF69462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4" y="137414"/>
            <a:ext cx="1447080" cy="1511394"/>
          </a:xfrm>
          <a:prstGeom prst="rect">
            <a:avLst/>
          </a:prstGeom>
        </p:spPr>
      </p:pic>
      <p:sp>
        <p:nvSpPr>
          <p:cNvPr id="11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E2977884-8147-A946-AB56-467B2BDC4B3A}"/>
              </a:ext>
            </a:extLst>
          </p:cNvPr>
          <p:cNvSpPr/>
          <p:nvPr/>
        </p:nvSpPr>
        <p:spPr>
          <a:xfrm>
            <a:off x="2614966" y="230309"/>
            <a:ext cx="6919027" cy="1219800"/>
          </a:xfrm>
          <a:prstGeom prst="wedgeRoundRectCallout">
            <a:avLst>
              <a:gd name="adj1" fmla="val 22435"/>
              <a:gd name="adj2" fmla="val 41428"/>
              <a:gd name="adj3" fmla="val 166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Anglia Ruskin University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Computing and Information Science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83B478CF-DC61-8A47-A748-012D44BBFEFE}"/>
              </a:ext>
            </a:extLst>
          </p:cNvPr>
          <p:cNvSpPr/>
          <p:nvPr/>
        </p:nvSpPr>
        <p:spPr>
          <a:xfrm>
            <a:off x="2273301" y="3557162"/>
            <a:ext cx="7638874" cy="661824"/>
          </a:xfrm>
          <a:prstGeom prst="wedgeRoundRectCallout">
            <a:avLst>
              <a:gd name="adj1" fmla="val 22458"/>
              <a:gd name="adj2" fmla="val 40705"/>
              <a:gd name="adj3" fmla="val 166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Introduction to Machine Learning in Finance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B91DC68E-D11A-F944-BDA7-2AB3D001FBB4}"/>
              </a:ext>
            </a:extLst>
          </p:cNvPr>
          <p:cNvSpPr/>
          <p:nvPr/>
        </p:nvSpPr>
        <p:spPr>
          <a:xfrm>
            <a:off x="3228483" y="4347148"/>
            <a:ext cx="5728510" cy="2280543"/>
          </a:xfrm>
          <a:prstGeom prst="wedgeRoundRectCallout">
            <a:avLst>
              <a:gd name="adj1" fmla="val 22458"/>
              <a:gd name="adj2" fmla="val 40705"/>
              <a:gd name="adj3" fmla="val 166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Vitaliy Milke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in Computer Science and Machine Learning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Computer Science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Rocket Engineering</a:t>
            </a:r>
          </a:p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vitaliy.milke@aru.ac.uk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vmilke@gmail.com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5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238030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Machine Learning in Finance, Advantages</a:t>
            </a:r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FBCBAF89-14FA-E744-B96E-2C439F86222A}"/>
              </a:ext>
            </a:extLst>
          </p:cNvPr>
          <p:cNvSpPr/>
          <p:nvPr/>
        </p:nvSpPr>
        <p:spPr>
          <a:xfrm>
            <a:off x="6762307" y="2773857"/>
            <a:ext cx="4515292" cy="319097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You should not be an Olympic champion in Machine Learning in Finance.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9968C83-FA57-3845-A4C6-DC3922CF4188}"/>
              </a:ext>
            </a:extLst>
          </p:cNvPr>
          <p:cNvSpPr/>
          <p:nvPr/>
        </p:nvSpPr>
        <p:spPr>
          <a:xfrm>
            <a:off x="4498242" y="1764427"/>
            <a:ext cx="3195516" cy="69585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Advantages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F0113C-3F45-5333-4305-2A56843459AB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3" name="Равнобедренный треугольник 17">
              <a:extLst>
                <a:ext uri="{FF2B5EF4-FFF2-40B4-BE49-F238E27FC236}">
                  <a16:creationId xmlns:a16="http://schemas.microsoft.com/office/drawing/2014/main" id="{59A3F641-90FC-46D5-8807-9A80BBA99F44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F269F75-585A-3A00-FBC3-B466C85C8956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 </a:t>
              </a:r>
            </a:p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MOD </a:t>
              </a:r>
              <a:r>
                <a:rPr lang="ru-RU" sz="1600" dirty="0">
                  <a:solidFill>
                    <a:srgbClr val="FFDD00"/>
                  </a:solidFill>
                </a:rPr>
                <a:t>009701</a:t>
              </a:r>
              <a:endParaRPr lang="en-US" sz="1600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7C5CE0CC-6B6C-0DE0-1825-FB6BC7CA6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328A6-BD2F-5BDD-B2A6-E65033EED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6" y="2725940"/>
            <a:ext cx="5356996" cy="33435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050D16-E6DE-006B-E195-E6DCEB2AB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81" y="2755101"/>
            <a:ext cx="5319242" cy="35737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9DA36C-C4BF-AEFC-ADDA-F69B25F20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187" y="1569397"/>
            <a:ext cx="1189587" cy="231308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7ACE416-A400-8856-6C4A-3A1D27D562F0}"/>
              </a:ext>
            </a:extLst>
          </p:cNvPr>
          <p:cNvSpPr/>
          <p:nvPr/>
        </p:nvSpPr>
        <p:spPr>
          <a:xfrm>
            <a:off x="9589491" y="5035062"/>
            <a:ext cx="1824696" cy="12349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rgbClr val="FF0000"/>
                </a:solidFill>
              </a:rPr>
              <a:t>51%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is enough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2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Machine Learning in Finance</a:t>
            </a:r>
            <a:r>
              <a:rPr lang="en-GB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m,</a:t>
            </a:r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Advantages</a:t>
            </a:r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FB225758-6580-755B-ACBE-A6CE71727E54}"/>
              </a:ext>
            </a:extLst>
          </p:cNvPr>
          <p:cNvSpPr/>
          <p:nvPr/>
        </p:nvSpPr>
        <p:spPr>
          <a:xfrm>
            <a:off x="3839379" y="2267807"/>
            <a:ext cx="5267678" cy="260477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1% per day</a:t>
            </a:r>
            <a:endParaRPr lang="ru-RU" sz="60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760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Simple and Compound Interests</a:t>
            </a:r>
            <a:r>
              <a:rPr lang="ru-RU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C483DA-BE1C-C252-CA84-57590820A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12" y="2002609"/>
            <a:ext cx="6347172" cy="3502842"/>
          </a:xfrm>
          <a:prstGeom prst="rect">
            <a:avLst/>
          </a:prstGeom>
        </p:spPr>
      </p:pic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4EFFAEBE-986C-31AF-B74F-585C49053F29}"/>
              </a:ext>
            </a:extLst>
          </p:cNvPr>
          <p:cNvSpPr/>
          <p:nvPr/>
        </p:nvSpPr>
        <p:spPr>
          <a:xfrm>
            <a:off x="1025238" y="1450848"/>
            <a:ext cx="8334002" cy="1082157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       Simple and Compound Interest</a:t>
            </a:r>
            <a:r>
              <a:rPr lang="ru-RU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Formulas: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83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Simple and Compound Interests</a:t>
            </a:r>
            <a:r>
              <a:rPr lang="ru-RU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DA636D6E-443E-B736-1043-25A0045C1358}"/>
              </a:ext>
            </a:extLst>
          </p:cNvPr>
          <p:cNvSpPr/>
          <p:nvPr/>
        </p:nvSpPr>
        <p:spPr>
          <a:xfrm>
            <a:off x="6724651" y="2723076"/>
            <a:ext cx="2882988" cy="62865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= P x 0.01 x 250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C483DA-BE1C-C252-CA84-57590820A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12" y="2002609"/>
            <a:ext cx="6347172" cy="3502842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E0DA4C7-2A33-4635-F4F7-255824C2F306}"/>
              </a:ext>
            </a:extLst>
          </p:cNvPr>
          <p:cNvSpPr/>
          <p:nvPr/>
        </p:nvSpPr>
        <p:spPr>
          <a:xfrm>
            <a:off x="6724651" y="3532296"/>
            <a:ext cx="3606353" cy="62865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= P (1 x 0.01)      - P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EC2761F-49D8-3F47-CCA4-496D7DF75114}"/>
              </a:ext>
            </a:extLst>
          </p:cNvPr>
          <p:cNvSpPr/>
          <p:nvPr/>
        </p:nvSpPr>
        <p:spPr>
          <a:xfrm>
            <a:off x="8987038" y="3429000"/>
            <a:ext cx="633480" cy="488318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250</a:t>
            </a:r>
            <a:endParaRPr lang="ru-RU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4EFFAEBE-986C-31AF-B74F-585C49053F29}"/>
              </a:ext>
            </a:extLst>
          </p:cNvPr>
          <p:cNvSpPr/>
          <p:nvPr/>
        </p:nvSpPr>
        <p:spPr>
          <a:xfrm>
            <a:off x="1025238" y="1450848"/>
            <a:ext cx="8334002" cy="1082157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       Simple and Compound Interest</a:t>
            </a:r>
            <a:r>
              <a:rPr lang="ru-RU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Formulas: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12F6193-3A7F-9C17-A84B-1328F48B82EE}"/>
              </a:ext>
            </a:extLst>
          </p:cNvPr>
          <p:cNvSpPr/>
          <p:nvPr/>
        </p:nvSpPr>
        <p:spPr>
          <a:xfrm rot="16200000">
            <a:off x="9041282" y="3320194"/>
            <a:ext cx="538844" cy="61287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723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Simple and Compound Interests</a:t>
            </a:r>
            <a:r>
              <a:rPr lang="ru-RU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DA636D6E-443E-B736-1043-25A0045C1358}"/>
              </a:ext>
            </a:extLst>
          </p:cNvPr>
          <p:cNvSpPr/>
          <p:nvPr/>
        </p:nvSpPr>
        <p:spPr>
          <a:xfrm>
            <a:off x="6724651" y="2723076"/>
            <a:ext cx="2882988" cy="62865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= P x 0.01 x 250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C483DA-BE1C-C252-CA84-57590820A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12" y="2002609"/>
            <a:ext cx="6347172" cy="3502842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E0DA4C7-2A33-4635-F4F7-255824C2F306}"/>
              </a:ext>
            </a:extLst>
          </p:cNvPr>
          <p:cNvSpPr/>
          <p:nvPr/>
        </p:nvSpPr>
        <p:spPr>
          <a:xfrm>
            <a:off x="6724651" y="3532296"/>
            <a:ext cx="3606353" cy="62865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= P (1 x 0.01)      - P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EC2761F-49D8-3F47-CCA4-496D7DF75114}"/>
              </a:ext>
            </a:extLst>
          </p:cNvPr>
          <p:cNvSpPr/>
          <p:nvPr/>
        </p:nvSpPr>
        <p:spPr>
          <a:xfrm>
            <a:off x="8987038" y="3429000"/>
            <a:ext cx="633480" cy="488318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250</a:t>
            </a:r>
            <a:endParaRPr lang="ru-RU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4EFFAEBE-986C-31AF-B74F-585C49053F29}"/>
              </a:ext>
            </a:extLst>
          </p:cNvPr>
          <p:cNvSpPr/>
          <p:nvPr/>
        </p:nvSpPr>
        <p:spPr>
          <a:xfrm>
            <a:off x="1025238" y="1450848"/>
            <a:ext cx="8334002" cy="1082157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       Simple and Compound Interest</a:t>
            </a:r>
            <a:r>
              <a:rPr lang="ru-RU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Formulas: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CD5BDE37-29C3-AE9F-1FA3-B78D72E02A52}"/>
              </a:ext>
            </a:extLst>
          </p:cNvPr>
          <p:cNvSpPr/>
          <p:nvPr/>
        </p:nvSpPr>
        <p:spPr>
          <a:xfrm>
            <a:off x="10058400" y="2723076"/>
            <a:ext cx="2133600" cy="143787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= P x 2.5</a:t>
            </a:r>
          </a:p>
          <a:p>
            <a:pPr lvl="0">
              <a:spcAft>
                <a:spcPts val="2400"/>
              </a:spcAft>
            </a:pPr>
            <a:r>
              <a:rPr lang="en-GB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= P x 11.03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225D34A-332B-7F7E-69E4-5D15244C0A7E}"/>
              </a:ext>
            </a:extLst>
          </p:cNvPr>
          <p:cNvSpPr/>
          <p:nvPr/>
        </p:nvSpPr>
        <p:spPr>
          <a:xfrm rot="16200000">
            <a:off x="9041282" y="3320194"/>
            <a:ext cx="538844" cy="61287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48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Simple and Compound Interests</a:t>
            </a:r>
            <a:r>
              <a:rPr lang="ru-RU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4EFFAEBE-986C-31AF-B74F-585C49053F29}"/>
              </a:ext>
            </a:extLst>
          </p:cNvPr>
          <p:cNvSpPr/>
          <p:nvPr/>
        </p:nvSpPr>
        <p:spPr>
          <a:xfrm>
            <a:off x="1025238" y="1450848"/>
            <a:ext cx="8334002" cy="1082157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       Simple and Compound Interest</a:t>
            </a:r>
            <a:r>
              <a:rPr lang="ru-RU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Formulas: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CD5BDE37-29C3-AE9F-1FA3-B78D72E02A52}"/>
              </a:ext>
            </a:extLst>
          </p:cNvPr>
          <p:cNvSpPr/>
          <p:nvPr/>
        </p:nvSpPr>
        <p:spPr>
          <a:xfrm>
            <a:off x="10058400" y="2723076"/>
            <a:ext cx="2133600" cy="143787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= P x 2.5</a:t>
            </a:r>
          </a:p>
          <a:p>
            <a:pPr lvl="0">
              <a:spcAft>
                <a:spcPts val="2400"/>
              </a:spcAft>
            </a:pPr>
            <a:r>
              <a:rPr lang="en-GB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= P x 11.03</a:t>
            </a:r>
            <a:endParaRPr lang="ru-RU" sz="28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765035-2BC2-8F4E-16E9-A41B641D6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2" y="2283145"/>
            <a:ext cx="9942027" cy="3938041"/>
          </a:xfrm>
          <a:prstGeom prst="rect">
            <a:avLst/>
          </a:prstGeom>
        </p:spPr>
      </p:pic>
      <p:sp>
        <p:nvSpPr>
          <p:cNvPr id="17" name="Прямоугольник: скругленные углы 10">
            <a:extLst>
              <a:ext uri="{FF2B5EF4-FFF2-40B4-BE49-F238E27FC236}">
                <a16:creationId xmlns:a16="http://schemas.microsoft.com/office/drawing/2014/main" id="{34221075-2C03-EAFB-1E3B-ED488A4BF5F8}"/>
              </a:ext>
            </a:extLst>
          </p:cNvPr>
          <p:cNvSpPr/>
          <p:nvPr/>
        </p:nvSpPr>
        <p:spPr>
          <a:xfrm>
            <a:off x="10288993" y="5777482"/>
            <a:ext cx="1903007" cy="667032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 Initial investment amount (Principal)</a:t>
            </a:r>
            <a:endParaRPr lang="ru-RU" sz="16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C43CF2F-D18A-BA19-896A-39F1DD8389F9}"/>
              </a:ext>
            </a:extLst>
          </p:cNvPr>
          <p:cNvCxnSpPr>
            <a:cxnSpLocks/>
          </p:cNvCxnSpPr>
          <p:nvPr/>
        </p:nvCxnSpPr>
        <p:spPr>
          <a:xfrm flipV="1">
            <a:off x="849086" y="5110843"/>
            <a:ext cx="9178645" cy="66663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10">
            <a:extLst>
              <a:ext uri="{FF2B5EF4-FFF2-40B4-BE49-F238E27FC236}">
                <a16:creationId xmlns:a16="http://schemas.microsoft.com/office/drawing/2014/main" id="{B2D0AF8A-30F1-DF61-5B5C-D5F72EBDCBBC}"/>
              </a:ext>
            </a:extLst>
          </p:cNvPr>
          <p:cNvSpPr/>
          <p:nvPr/>
        </p:nvSpPr>
        <p:spPr>
          <a:xfrm>
            <a:off x="9486905" y="6221186"/>
            <a:ext cx="849087" cy="223328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ru-RU" sz="16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1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year</a:t>
            </a:r>
            <a:endParaRPr lang="ru-RU" sz="16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: скругленные углы 10">
            <a:extLst>
              <a:ext uri="{FF2B5EF4-FFF2-40B4-BE49-F238E27FC236}">
                <a16:creationId xmlns:a16="http://schemas.microsoft.com/office/drawing/2014/main" id="{0FB59E42-9021-4BCB-422E-F88E606267A5}"/>
              </a:ext>
            </a:extLst>
          </p:cNvPr>
          <p:cNvSpPr/>
          <p:nvPr/>
        </p:nvSpPr>
        <p:spPr>
          <a:xfrm>
            <a:off x="10058406" y="4947745"/>
            <a:ext cx="615032" cy="22332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3.5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24" name="Прямоугольник: скругленные углы 10">
            <a:extLst>
              <a:ext uri="{FF2B5EF4-FFF2-40B4-BE49-F238E27FC236}">
                <a16:creationId xmlns:a16="http://schemas.microsoft.com/office/drawing/2014/main" id="{B868CEC0-FC45-6B36-6316-4264F77D65A2}"/>
              </a:ext>
            </a:extLst>
          </p:cNvPr>
          <p:cNvSpPr/>
          <p:nvPr/>
        </p:nvSpPr>
        <p:spPr>
          <a:xfrm>
            <a:off x="10031186" y="2471237"/>
            <a:ext cx="756459" cy="25183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12.0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23BCBAB-A64D-A6A8-B07C-6120AC5EEC2A}"/>
              </a:ext>
            </a:extLst>
          </p:cNvPr>
          <p:cNvCxnSpPr/>
          <p:nvPr/>
        </p:nvCxnSpPr>
        <p:spPr>
          <a:xfrm>
            <a:off x="7413171" y="4327071"/>
            <a:ext cx="0" cy="176348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5179948-9A3B-DF25-8ED9-A2EFFB6ED360}"/>
              </a:ext>
            </a:extLst>
          </p:cNvPr>
          <p:cNvCxnSpPr>
            <a:cxnSpLocks/>
          </p:cNvCxnSpPr>
          <p:nvPr/>
        </p:nvCxnSpPr>
        <p:spPr>
          <a:xfrm>
            <a:off x="849086" y="5777482"/>
            <a:ext cx="0" cy="31307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81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5225143" y="238030"/>
            <a:ext cx="6515753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Technical Specifications for </a:t>
            </a:r>
            <a:r>
              <a:rPr lang="en-GB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Machine</a:t>
            </a:r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Learning in Trading.</a:t>
            </a:r>
            <a:r>
              <a:rPr lang="ru-RU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4EFFAEBE-986C-31AF-B74F-585C49053F29}"/>
              </a:ext>
            </a:extLst>
          </p:cNvPr>
          <p:cNvSpPr/>
          <p:nvPr/>
        </p:nvSpPr>
        <p:spPr>
          <a:xfrm>
            <a:off x="1371931" y="1649823"/>
            <a:ext cx="6224648" cy="9421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it-IT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Important conclusions</a:t>
            </a:r>
            <a:r>
              <a:rPr lang="en-GB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:</a:t>
            </a:r>
            <a:endParaRPr lang="ru-RU" sz="36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157E73C1-81C9-AB5A-3182-936A124DC9CB}"/>
              </a:ext>
            </a:extLst>
          </p:cNvPr>
          <p:cNvSpPr/>
          <p:nvPr/>
        </p:nvSpPr>
        <p:spPr>
          <a:xfrm>
            <a:off x="620487" y="2700371"/>
            <a:ext cx="10695214" cy="9421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1) Short-term trading is potentially more profitable than long-term trading, in case it is successful.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781CB160-D381-E702-2C11-C6791B816F91}"/>
              </a:ext>
            </a:extLst>
          </p:cNvPr>
          <p:cNvSpPr/>
          <p:nvPr/>
        </p:nvSpPr>
        <p:spPr>
          <a:xfrm>
            <a:off x="593272" y="3713609"/>
            <a:ext cx="11005456" cy="114108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2) For successful trading, it is enough to win a little bit every day (for example, 1 or 2%), but it is essential to do it constantly.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0DB5A471-C647-25B5-658E-EC6003DDBD22}"/>
              </a:ext>
            </a:extLst>
          </p:cNvPr>
          <p:cNvSpPr/>
          <p:nvPr/>
        </p:nvSpPr>
        <p:spPr>
          <a:xfrm>
            <a:off x="597148" y="4925822"/>
            <a:ext cx="11005456" cy="114108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3) It is more important not to win a lot, but not to lose more,              or to lose less often and a little bit</a:t>
            </a:r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(</a:t>
            </a:r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i.e., to reduce risks</a:t>
            </a:r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.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0D722A3-58B9-D20E-1109-1047B37435A2}"/>
              </a:ext>
            </a:extLst>
          </p:cNvPr>
          <p:cNvSpPr/>
          <p:nvPr/>
        </p:nvSpPr>
        <p:spPr>
          <a:xfrm>
            <a:off x="4669971" y="2700371"/>
            <a:ext cx="1959429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324CD4-2886-1F99-0BB5-D440F5F4E845}"/>
              </a:ext>
            </a:extLst>
          </p:cNvPr>
          <p:cNvSpPr/>
          <p:nvPr/>
        </p:nvSpPr>
        <p:spPr>
          <a:xfrm>
            <a:off x="4261757" y="3146689"/>
            <a:ext cx="2618017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8B8F30-CBD8-0A00-215E-3316D6369A90}"/>
              </a:ext>
            </a:extLst>
          </p:cNvPr>
          <p:cNvSpPr/>
          <p:nvPr/>
        </p:nvSpPr>
        <p:spPr>
          <a:xfrm>
            <a:off x="7630891" y="3870590"/>
            <a:ext cx="3390895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74AD6CD-4680-C4F0-D117-D44B8F859B1C}"/>
              </a:ext>
            </a:extLst>
          </p:cNvPr>
          <p:cNvSpPr/>
          <p:nvPr/>
        </p:nvSpPr>
        <p:spPr>
          <a:xfrm>
            <a:off x="3695701" y="4257029"/>
            <a:ext cx="1284514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7A8235-24F3-DEDE-17D8-A45348AEDE4E}"/>
              </a:ext>
            </a:extLst>
          </p:cNvPr>
          <p:cNvSpPr/>
          <p:nvPr/>
        </p:nvSpPr>
        <p:spPr>
          <a:xfrm>
            <a:off x="9612096" y="4327786"/>
            <a:ext cx="1866889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18617D-1031-CFF9-ACC5-A9C2CB2AF60B}"/>
              </a:ext>
            </a:extLst>
          </p:cNvPr>
          <p:cNvSpPr/>
          <p:nvPr/>
        </p:nvSpPr>
        <p:spPr>
          <a:xfrm>
            <a:off x="7249891" y="5035363"/>
            <a:ext cx="3510638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42EF011-F6BA-56C1-70B9-665D3D7A5FA1}"/>
              </a:ext>
            </a:extLst>
          </p:cNvPr>
          <p:cNvSpPr/>
          <p:nvPr/>
        </p:nvSpPr>
        <p:spPr>
          <a:xfrm>
            <a:off x="7821389" y="5525209"/>
            <a:ext cx="2139041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E51BE0A-3E23-6BD2-208E-22938A7B6716}"/>
              </a:ext>
            </a:extLst>
          </p:cNvPr>
          <p:cNvSpPr/>
          <p:nvPr/>
        </p:nvSpPr>
        <p:spPr>
          <a:xfrm>
            <a:off x="615042" y="4311455"/>
            <a:ext cx="756889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85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5225143" y="238030"/>
            <a:ext cx="6515753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Technical Specifications for </a:t>
            </a:r>
            <a:r>
              <a:rPr lang="en-GB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Machine</a:t>
            </a:r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Learning in Trading.</a:t>
            </a:r>
            <a:r>
              <a:rPr lang="ru-RU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4EFFAEBE-986C-31AF-B74F-585C49053F29}"/>
              </a:ext>
            </a:extLst>
          </p:cNvPr>
          <p:cNvSpPr/>
          <p:nvPr/>
        </p:nvSpPr>
        <p:spPr>
          <a:xfrm>
            <a:off x="1371931" y="1649823"/>
            <a:ext cx="6224648" cy="9421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it-IT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Important conclusions</a:t>
            </a:r>
            <a:r>
              <a:rPr lang="en-GB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:</a:t>
            </a:r>
            <a:endParaRPr lang="ru-RU" sz="36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157E73C1-81C9-AB5A-3182-936A124DC9CB}"/>
              </a:ext>
            </a:extLst>
          </p:cNvPr>
          <p:cNvSpPr/>
          <p:nvPr/>
        </p:nvSpPr>
        <p:spPr>
          <a:xfrm>
            <a:off x="620487" y="2700371"/>
            <a:ext cx="10695214" cy="9421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1) Short-term trading is potentially more profitable than long-term trading, in case it is successful.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781CB160-D381-E702-2C11-C6791B816F91}"/>
              </a:ext>
            </a:extLst>
          </p:cNvPr>
          <p:cNvSpPr/>
          <p:nvPr/>
        </p:nvSpPr>
        <p:spPr>
          <a:xfrm>
            <a:off x="593272" y="3713609"/>
            <a:ext cx="11005456" cy="114108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2) For successful trading, it is enough to win a little bit every day (for example, 1 or 2%), but it is essential to do it constantly.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0DB5A471-C647-25B5-658E-EC6003DDBD22}"/>
              </a:ext>
            </a:extLst>
          </p:cNvPr>
          <p:cNvSpPr/>
          <p:nvPr/>
        </p:nvSpPr>
        <p:spPr>
          <a:xfrm>
            <a:off x="597148" y="4925822"/>
            <a:ext cx="11005456" cy="114108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3) It is more important not to win a lot, but not to lose more,              or to lose less often and a little bit</a:t>
            </a:r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(</a:t>
            </a:r>
            <a:r>
              <a:rPr lang="it-IT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i.e., to reduce risks</a:t>
            </a:r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.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0D722A3-58B9-D20E-1109-1047B37435A2}"/>
              </a:ext>
            </a:extLst>
          </p:cNvPr>
          <p:cNvSpPr/>
          <p:nvPr/>
        </p:nvSpPr>
        <p:spPr>
          <a:xfrm>
            <a:off x="4669971" y="2700371"/>
            <a:ext cx="1959429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324CD4-2886-1F99-0BB5-D440F5F4E845}"/>
              </a:ext>
            </a:extLst>
          </p:cNvPr>
          <p:cNvSpPr/>
          <p:nvPr/>
        </p:nvSpPr>
        <p:spPr>
          <a:xfrm>
            <a:off x="4261757" y="3146689"/>
            <a:ext cx="2618017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8B8F30-CBD8-0A00-215E-3316D6369A90}"/>
              </a:ext>
            </a:extLst>
          </p:cNvPr>
          <p:cNvSpPr/>
          <p:nvPr/>
        </p:nvSpPr>
        <p:spPr>
          <a:xfrm>
            <a:off x="7630891" y="3870590"/>
            <a:ext cx="3390895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74AD6CD-4680-C4F0-D117-D44B8F859B1C}"/>
              </a:ext>
            </a:extLst>
          </p:cNvPr>
          <p:cNvSpPr/>
          <p:nvPr/>
        </p:nvSpPr>
        <p:spPr>
          <a:xfrm>
            <a:off x="3695701" y="4257029"/>
            <a:ext cx="1284514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7A8235-24F3-DEDE-17D8-A45348AEDE4E}"/>
              </a:ext>
            </a:extLst>
          </p:cNvPr>
          <p:cNvSpPr/>
          <p:nvPr/>
        </p:nvSpPr>
        <p:spPr>
          <a:xfrm>
            <a:off x="9612096" y="4327786"/>
            <a:ext cx="1866889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18617D-1031-CFF9-ACC5-A9C2CB2AF60B}"/>
              </a:ext>
            </a:extLst>
          </p:cNvPr>
          <p:cNvSpPr/>
          <p:nvPr/>
        </p:nvSpPr>
        <p:spPr>
          <a:xfrm>
            <a:off x="7249891" y="5035363"/>
            <a:ext cx="3510638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42EF011-F6BA-56C1-70B9-665D3D7A5FA1}"/>
              </a:ext>
            </a:extLst>
          </p:cNvPr>
          <p:cNvSpPr/>
          <p:nvPr/>
        </p:nvSpPr>
        <p:spPr>
          <a:xfrm>
            <a:off x="7821389" y="5525209"/>
            <a:ext cx="2139041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E51BE0A-3E23-6BD2-208E-22938A7B6716}"/>
              </a:ext>
            </a:extLst>
          </p:cNvPr>
          <p:cNvSpPr/>
          <p:nvPr/>
        </p:nvSpPr>
        <p:spPr>
          <a:xfrm>
            <a:off x="615042" y="4311455"/>
            <a:ext cx="756889" cy="471055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489D35D-FC05-2859-E7A4-2226A2EF3426}"/>
              </a:ext>
            </a:extLst>
          </p:cNvPr>
          <p:cNvSpPr/>
          <p:nvPr/>
        </p:nvSpPr>
        <p:spPr>
          <a:xfrm>
            <a:off x="1544616" y="2663060"/>
            <a:ext cx="8959284" cy="30029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Why do most new investors lose in the stock markets?</a:t>
            </a:r>
            <a:endParaRPr lang="ru-RU" sz="36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Mainly because they do not follow these principles.</a:t>
            </a:r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0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5225143" y="238030"/>
            <a:ext cx="6515753" cy="709027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Global Income Inequality</a:t>
            </a:r>
            <a:r>
              <a:rPr lang="ru-RU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8B772A-4A7C-6A79-0F18-7F1C419CA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550" y="1070328"/>
            <a:ext cx="9304899" cy="5432238"/>
          </a:xfrm>
          <a:prstGeom prst="rect">
            <a:avLst/>
          </a:prstGeom>
        </p:spPr>
      </p:pic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E9D44D32-D7CB-1AFF-1F06-507B8103BEC3}"/>
              </a:ext>
            </a:extLst>
          </p:cNvPr>
          <p:cNvSpPr/>
          <p:nvPr/>
        </p:nvSpPr>
        <p:spPr>
          <a:xfrm>
            <a:off x="4000669" y="6539021"/>
            <a:ext cx="4727989" cy="22721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https://wir2022.wid.world/executive-summary/</a:t>
            </a:r>
            <a:endParaRPr lang="ru-RU" sz="16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2CA7996-7260-44D1-C342-5B24709B1024}"/>
              </a:ext>
            </a:extLst>
          </p:cNvPr>
          <p:cNvSpPr/>
          <p:nvPr/>
        </p:nvSpPr>
        <p:spPr>
          <a:xfrm rot="16200000">
            <a:off x="7821549" y="1126830"/>
            <a:ext cx="538844" cy="10283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2D79EAB-4760-3A23-C853-59EC38AAB119}"/>
              </a:ext>
            </a:extLst>
          </p:cNvPr>
          <p:cNvSpPr/>
          <p:nvPr/>
        </p:nvSpPr>
        <p:spPr>
          <a:xfrm rot="16200000">
            <a:off x="4724556" y="2144649"/>
            <a:ext cx="538844" cy="10283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E0B4B43-9B9B-3363-AF20-52FCBA567407}"/>
              </a:ext>
            </a:extLst>
          </p:cNvPr>
          <p:cNvSpPr/>
          <p:nvPr/>
        </p:nvSpPr>
        <p:spPr>
          <a:xfrm rot="16200000">
            <a:off x="9186703" y="3123353"/>
            <a:ext cx="386447" cy="13025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734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E9D44D32-D7CB-1AFF-1F06-507B8103BEC3}"/>
              </a:ext>
            </a:extLst>
          </p:cNvPr>
          <p:cNvSpPr/>
          <p:nvPr/>
        </p:nvSpPr>
        <p:spPr>
          <a:xfrm>
            <a:off x="1796313" y="6539021"/>
            <a:ext cx="4727989" cy="22721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https://www.econovis.net</a:t>
            </a:r>
            <a:endParaRPr lang="ru-RU" sz="16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AB6228-4676-B536-582D-9CC259A5C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54" y="1253738"/>
            <a:ext cx="5238575" cy="5225143"/>
          </a:xfrm>
          <a:prstGeom prst="rect">
            <a:avLst/>
          </a:prstGeom>
        </p:spPr>
      </p:pic>
      <p:pic>
        <p:nvPicPr>
          <p:cNvPr id="1028" name="Picture 4" descr="Фигурка Mojo Wildlife Гиппопотам 387104, 5.5 см - купить в интернет-магазине по низкой цене на Яндекс Маркете">
            <a:extLst>
              <a:ext uri="{FF2B5EF4-FFF2-40B4-BE49-F238E27FC236}">
                <a16:creationId xmlns:a16="http://schemas.microsoft.com/office/drawing/2014/main" id="{4A2213C9-6708-5C0D-87D6-89E0532EA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73" y="3484884"/>
            <a:ext cx="5526461" cy="33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2D4BA7-A0AE-29BA-D976-466E7FED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306" y="2885171"/>
            <a:ext cx="846277" cy="59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45C8636B-11D4-E05B-6791-A2C8BE6F4C5F}"/>
              </a:ext>
            </a:extLst>
          </p:cNvPr>
          <p:cNvSpPr/>
          <p:nvPr/>
        </p:nvSpPr>
        <p:spPr>
          <a:xfrm>
            <a:off x="5225143" y="238030"/>
            <a:ext cx="6515753" cy="709027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Global Financial Market    VS   GDP</a:t>
            </a:r>
            <a:endParaRPr lang="en-US" sz="28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BB76DEA-9B77-783D-1D52-B10D027772D4}"/>
              </a:ext>
            </a:extLst>
          </p:cNvPr>
          <p:cNvSpPr/>
          <p:nvPr/>
        </p:nvSpPr>
        <p:spPr>
          <a:xfrm>
            <a:off x="10789739" y="3573569"/>
            <a:ext cx="1113805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2800" b="1" dirty="0">
                <a:solidFill>
                  <a:srgbClr val="7030A0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GDP</a:t>
            </a:r>
            <a:endParaRPr lang="ru-RU" sz="2800" b="1" dirty="0">
              <a:solidFill>
                <a:srgbClr val="7030A0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: скругленные углы 10">
            <a:extLst>
              <a:ext uri="{FF2B5EF4-FFF2-40B4-BE49-F238E27FC236}">
                <a16:creationId xmlns:a16="http://schemas.microsoft.com/office/drawing/2014/main" id="{A7293AB7-6CF1-7294-7036-5B2488724DBA}"/>
              </a:ext>
            </a:extLst>
          </p:cNvPr>
          <p:cNvSpPr/>
          <p:nvPr/>
        </p:nvSpPr>
        <p:spPr>
          <a:xfrm>
            <a:off x="7122946" y="2244060"/>
            <a:ext cx="1279083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dirty="0">
                <a:solidFill>
                  <a:schemeClr val="accent6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Financial Market</a:t>
            </a:r>
            <a:endParaRPr lang="ru-RU" b="1" dirty="0">
              <a:solidFill>
                <a:schemeClr val="accent6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6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20804823-AB5A-AB4A-B32B-64C37CC19BC8}"/>
              </a:ext>
            </a:extLst>
          </p:cNvPr>
          <p:cNvSpPr/>
          <p:nvPr/>
        </p:nvSpPr>
        <p:spPr>
          <a:xfrm>
            <a:off x="6322741" y="273868"/>
            <a:ext cx="3580882" cy="65081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Literature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73B4FA-2625-42EC-812D-3C1BF4ED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587" y="1429984"/>
            <a:ext cx="2988899" cy="4510519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CA6A667-AC4F-2464-92AF-F461BDEB8B9C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4" name="Равнобедренный треугольник 17">
              <a:extLst>
                <a:ext uri="{FF2B5EF4-FFF2-40B4-BE49-F238E27FC236}">
                  <a16:creationId xmlns:a16="http://schemas.microsoft.com/office/drawing/2014/main" id="{5B3E7BCE-8A20-F553-D6A8-9FD6EAD5D386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F54A1A7-4B7F-B0A7-1038-A74703D60FF9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 </a:t>
              </a:r>
            </a:p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MOD </a:t>
              </a:r>
              <a:r>
                <a:rPr lang="ru-RU" sz="1600" dirty="0">
                  <a:solidFill>
                    <a:srgbClr val="FFDD00"/>
                  </a:solidFill>
                </a:rPr>
                <a:t>009701</a:t>
              </a:r>
              <a:endParaRPr lang="en-US" sz="1600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362551C5-7966-DA38-6414-3056E6C07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F9B1FD70-386A-DB86-D8B4-B410644599D1}"/>
              </a:ext>
            </a:extLst>
          </p:cNvPr>
          <p:cNvSpPr/>
          <p:nvPr/>
        </p:nvSpPr>
        <p:spPr>
          <a:xfrm>
            <a:off x="4065095" y="5974753"/>
            <a:ext cx="4515292" cy="6508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Dr </a:t>
            </a:r>
            <a:r>
              <a:rPr lang="pt-BR" sz="22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Marcos M. López de Prado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8E8747-E218-3A64-1B46-19EDF8226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741" y="1429984"/>
            <a:ext cx="2988899" cy="45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11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92D4BA7-A0AE-29BA-D976-466E7FED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97" y="825239"/>
            <a:ext cx="4264617" cy="30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E9D44D32-D7CB-1AFF-1F06-507B8103BEC3}"/>
              </a:ext>
            </a:extLst>
          </p:cNvPr>
          <p:cNvSpPr/>
          <p:nvPr/>
        </p:nvSpPr>
        <p:spPr>
          <a:xfrm>
            <a:off x="1796313" y="6539021"/>
            <a:ext cx="4727989" cy="22721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https://www.econovis.net</a:t>
            </a:r>
            <a:endParaRPr lang="ru-RU" sz="16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AB6228-4676-B536-582D-9CC259A5C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54" y="1253738"/>
            <a:ext cx="5238575" cy="5225143"/>
          </a:xfrm>
          <a:prstGeom prst="rect">
            <a:avLst/>
          </a:prstGeom>
        </p:spPr>
      </p:pic>
      <p:pic>
        <p:nvPicPr>
          <p:cNvPr id="1028" name="Picture 4" descr="Фигурка Mojo Wildlife Гиппопотам 387104, 5.5 см - купить в интернет-магазине по низкой цене на Яндекс Маркете">
            <a:extLst>
              <a:ext uri="{FF2B5EF4-FFF2-40B4-BE49-F238E27FC236}">
                <a16:creationId xmlns:a16="http://schemas.microsoft.com/office/drawing/2014/main" id="{4A2213C9-6708-5C0D-87D6-89E0532EA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73" y="3484884"/>
            <a:ext cx="5526461" cy="33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936BCF34-8837-D003-89E6-820EC814996F}"/>
              </a:ext>
            </a:extLst>
          </p:cNvPr>
          <p:cNvSpPr/>
          <p:nvPr/>
        </p:nvSpPr>
        <p:spPr>
          <a:xfrm>
            <a:off x="5225143" y="238030"/>
            <a:ext cx="6515753" cy="709027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Global Financial Market    VS   GDP</a:t>
            </a:r>
            <a:endParaRPr lang="en-US" sz="28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C4165C46-FC8B-2F8F-8043-C76E26F46293}"/>
              </a:ext>
            </a:extLst>
          </p:cNvPr>
          <p:cNvSpPr/>
          <p:nvPr/>
        </p:nvSpPr>
        <p:spPr>
          <a:xfrm>
            <a:off x="10789739" y="3573569"/>
            <a:ext cx="1113805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2800" b="1" dirty="0">
                <a:solidFill>
                  <a:srgbClr val="7030A0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GDP</a:t>
            </a:r>
            <a:endParaRPr lang="ru-RU" sz="2800" b="1" dirty="0">
              <a:solidFill>
                <a:srgbClr val="7030A0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1D9B3F49-B0BC-38B2-643C-F23260D61CD1}"/>
              </a:ext>
            </a:extLst>
          </p:cNvPr>
          <p:cNvSpPr/>
          <p:nvPr/>
        </p:nvSpPr>
        <p:spPr>
          <a:xfrm>
            <a:off x="10759696" y="2403899"/>
            <a:ext cx="1279083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dirty="0">
                <a:solidFill>
                  <a:schemeClr val="accent6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Financial Market</a:t>
            </a:r>
            <a:endParaRPr lang="ru-RU" b="1" dirty="0">
              <a:solidFill>
                <a:schemeClr val="accent6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139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7805057" y="238030"/>
            <a:ext cx="3935839" cy="83229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Play or job?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B29C01-2A46-3CE2-73BC-572E54904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54" y="1290307"/>
            <a:ext cx="3686689" cy="4734586"/>
          </a:xfrm>
          <a:prstGeom prst="rect">
            <a:avLst/>
          </a:prstGeom>
        </p:spPr>
      </p:pic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1384F84E-8EFC-28E6-21DF-4F3B8F7787DF}"/>
              </a:ext>
            </a:extLst>
          </p:cNvPr>
          <p:cNvSpPr/>
          <p:nvPr/>
        </p:nvSpPr>
        <p:spPr>
          <a:xfrm>
            <a:off x="403143" y="6139196"/>
            <a:ext cx="4727989" cy="52136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000" dirty="0">
                <a:solidFill>
                  <a:schemeClr val="tx1"/>
                </a:solidFill>
              </a:rPr>
              <a:t>Jesse Lauriston Livermore (1877 – 1940)</a:t>
            </a:r>
            <a:endParaRPr lang="ru-RU" sz="16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6A0511-171E-1FD7-033C-E2E7FAD8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32" y="1290307"/>
            <a:ext cx="3352800" cy="5099049"/>
          </a:xfrm>
          <a:prstGeom prst="rect">
            <a:avLst/>
          </a:prstGeom>
        </p:spPr>
      </p:pic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674C26D5-29C7-5601-D718-9C70EB4396F0}"/>
              </a:ext>
            </a:extLst>
          </p:cNvPr>
          <p:cNvSpPr/>
          <p:nvPr/>
        </p:nvSpPr>
        <p:spPr>
          <a:xfrm>
            <a:off x="8813460" y="2179864"/>
            <a:ext cx="2927436" cy="2955471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You can play in the financial market only if your goal is not to win.</a:t>
            </a:r>
          </a:p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To win in the stock market, it must be your job.</a:t>
            </a:r>
            <a:endParaRPr lang="ru-RU" sz="24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042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961284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 dream</a:t>
            </a:r>
            <a:endParaRPr lang="en-US" sz="36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311466-3C3F-8317-CA3C-B3BC3B9AAF5E}"/>
              </a:ext>
            </a:extLst>
          </p:cNvPr>
          <p:cNvSpPr txBox="1">
            <a:spLocks/>
          </p:cNvSpPr>
          <p:nvPr/>
        </p:nvSpPr>
        <p:spPr>
          <a:xfrm>
            <a:off x="2935025" y="1327817"/>
            <a:ext cx="6321950" cy="9421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How do many fresh analysts imagine algorithmic trading?</a:t>
            </a:r>
            <a:endParaRPr lang="ru-RU" sz="3600" b="1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CBC437B-0125-5682-B2C0-CC98402EF01A}"/>
              </a:ext>
            </a:extLst>
          </p:cNvPr>
          <p:cNvSpPr/>
          <p:nvPr/>
        </p:nvSpPr>
        <p:spPr>
          <a:xfrm>
            <a:off x="1025237" y="2685250"/>
            <a:ext cx="4707925" cy="2323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innerShdw blurRad="63500" dist="3175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200" dirty="0"/>
              <a:t>To Earn</a:t>
            </a:r>
            <a:endParaRPr lang="ru-RU" sz="7200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35EDC07-35F5-FCAD-210A-23311C5D1CF9}"/>
              </a:ext>
            </a:extLst>
          </p:cNvPr>
          <p:cNvSpPr/>
          <p:nvPr/>
        </p:nvSpPr>
        <p:spPr>
          <a:xfrm>
            <a:off x="6547486" y="2685250"/>
            <a:ext cx="4707925" cy="2323070"/>
          </a:xfrm>
          <a:prstGeom prst="roundRect">
            <a:avLst/>
          </a:prstGeom>
          <a:solidFill>
            <a:srgbClr val="FF0000"/>
          </a:solidFill>
          <a:effectLst>
            <a:innerShdw blurRad="63500" dist="3175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 dirty="0"/>
              <a:t>It's Enough</a:t>
            </a:r>
            <a:endParaRPr lang="ru-RU" sz="6600" dirty="0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5F5AC438-D529-71F4-6B7B-9F5E5F474787}"/>
              </a:ext>
            </a:extLst>
          </p:cNvPr>
          <p:cNvSpPr txBox="1">
            <a:spLocks/>
          </p:cNvSpPr>
          <p:nvPr/>
        </p:nvSpPr>
        <p:spPr>
          <a:xfrm>
            <a:off x="1705234" y="5650624"/>
            <a:ext cx="9181070" cy="6175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The actual reality is much more complex</a:t>
            </a:r>
            <a:r>
              <a:rPr lang="ru-RU" sz="36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629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ADFBE6A-AAC2-9C03-F6A8-C3A8BEB67530}"/>
              </a:ext>
            </a:extLst>
          </p:cNvPr>
          <p:cNvSpPr/>
          <p:nvPr/>
        </p:nvSpPr>
        <p:spPr>
          <a:xfrm>
            <a:off x="1149178" y="2483708"/>
            <a:ext cx="9885405" cy="210064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Being a Kaggle.com winner is not enough</a:t>
            </a:r>
            <a:endParaRPr lang="ru-RU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5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06558D-8356-736B-4FDC-F075F28A5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717" y="2194027"/>
            <a:ext cx="6628563" cy="4111889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887CD37C-7516-8E64-64E0-9197EDF4D956}"/>
              </a:ext>
            </a:extLst>
          </p:cNvPr>
          <p:cNvSpPr txBox="1">
            <a:spLocks/>
          </p:cNvSpPr>
          <p:nvPr/>
        </p:nvSpPr>
        <p:spPr>
          <a:xfrm>
            <a:off x="2295266" y="1424912"/>
            <a:ext cx="7601466" cy="9421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b="1" dirty="0"/>
              <a:t>The most</a:t>
            </a:r>
            <a:r>
              <a:rPr lang="en-US" sz="3200" b="1" dirty="0"/>
              <a:t> famous Machine Learning task</a:t>
            </a:r>
            <a:endParaRPr lang="ru-RU" sz="3200" b="1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B22E6FF-13CE-D7DE-267B-302169BF5345}"/>
              </a:ext>
            </a:extLst>
          </p:cNvPr>
          <p:cNvSpPr/>
          <p:nvPr/>
        </p:nvSpPr>
        <p:spPr>
          <a:xfrm>
            <a:off x="407774" y="3663025"/>
            <a:ext cx="1729946" cy="11738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Dog </a:t>
            </a:r>
            <a:r>
              <a:rPr lang="en-US" sz="4800" b="1" dirty="0">
                <a:solidFill>
                  <a:srgbClr val="FF0000"/>
                </a:solidFill>
              </a:rPr>
              <a:t>?</a:t>
            </a:r>
            <a:endParaRPr lang="ru-RU" sz="4800" b="1" dirty="0">
              <a:solidFill>
                <a:srgbClr val="FF0000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7F48D03-97A4-B906-1449-72DDBD229616}"/>
              </a:ext>
            </a:extLst>
          </p:cNvPr>
          <p:cNvSpPr/>
          <p:nvPr/>
        </p:nvSpPr>
        <p:spPr>
          <a:xfrm>
            <a:off x="10010950" y="3663025"/>
            <a:ext cx="1729946" cy="117389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Cat </a:t>
            </a:r>
            <a:r>
              <a:rPr lang="en-US" sz="4800" b="1" dirty="0">
                <a:solidFill>
                  <a:srgbClr val="FF0000"/>
                </a:solidFill>
              </a:rPr>
              <a:t>?</a:t>
            </a:r>
            <a:endParaRPr lang="ru-RU" sz="4800" b="1" dirty="0">
              <a:solidFill>
                <a:srgbClr val="FF0000"/>
              </a:solidFill>
            </a:endParaRPr>
          </a:p>
        </p:txBody>
      </p:sp>
      <p:sp>
        <p:nvSpPr>
          <p:cNvPr id="15" name="Стрелка: влево 14">
            <a:extLst>
              <a:ext uri="{FF2B5EF4-FFF2-40B4-BE49-F238E27FC236}">
                <a16:creationId xmlns:a16="http://schemas.microsoft.com/office/drawing/2014/main" id="{14B2F17B-1546-7F62-A7E2-E1D50EE8A153}"/>
              </a:ext>
            </a:extLst>
          </p:cNvPr>
          <p:cNvSpPr/>
          <p:nvPr/>
        </p:nvSpPr>
        <p:spPr>
          <a:xfrm>
            <a:off x="2273602" y="3928695"/>
            <a:ext cx="328905" cy="64255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лево 15">
            <a:extLst>
              <a:ext uri="{FF2B5EF4-FFF2-40B4-BE49-F238E27FC236}">
                <a16:creationId xmlns:a16="http://schemas.microsoft.com/office/drawing/2014/main" id="{F8F216D2-2090-290A-D867-CEF7F24D87BA}"/>
              </a:ext>
            </a:extLst>
          </p:cNvPr>
          <p:cNvSpPr/>
          <p:nvPr/>
        </p:nvSpPr>
        <p:spPr>
          <a:xfrm rot="10800000">
            <a:off x="9546162" y="3928695"/>
            <a:ext cx="328905" cy="64255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25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4E12E4-4DDD-CEE4-B92D-62DD59241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994" y="1383957"/>
            <a:ext cx="4918012" cy="4934351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091870E-57D5-2365-ED2A-C1B09354677D}"/>
              </a:ext>
            </a:extLst>
          </p:cNvPr>
          <p:cNvSpPr/>
          <p:nvPr/>
        </p:nvSpPr>
        <p:spPr>
          <a:xfrm>
            <a:off x="753763" y="3429000"/>
            <a:ext cx="1729946" cy="11738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Dog </a:t>
            </a:r>
            <a:r>
              <a:rPr lang="en-US" sz="4800" b="1" dirty="0">
                <a:solidFill>
                  <a:srgbClr val="FF0000"/>
                </a:solidFill>
              </a:rPr>
              <a:t>?</a:t>
            </a:r>
            <a:endParaRPr lang="ru-RU" sz="4800" b="1" dirty="0">
              <a:solidFill>
                <a:srgbClr val="FF0000"/>
              </a:solidFill>
            </a:endParaRPr>
          </a:p>
        </p:txBody>
      </p:sp>
      <p:sp>
        <p:nvSpPr>
          <p:cNvPr id="11" name="Стрелка: влево 10">
            <a:extLst>
              <a:ext uri="{FF2B5EF4-FFF2-40B4-BE49-F238E27FC236}">
                <a16:creationId xmlns:a16="http://schemas.microsoft.com/office/drawing/2014/main" id="{82669275-A738-CD07-7AB7-54D8816ADF5B}"/>
              </a:ext>
            </a:extLst>
          </p:cNvPr>
          <p:cNvSpPr/>
          <p:nvPr/>
        </p:nvSpPr>
        <p:spPr>
          <a:xfrm>
            <a:off x="2739177" y="3645242"/>
            <a:ext cx="593166" cy="74140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07E0E97-9E90-FA6F-C1B2-0FC71130804A}"/>
              </a:ext>
            </a:extLst>
          </p:cNvPr>
          <p:cNvSpPr/>
          <p:nvPr/>
        </p:nvSpPr>
        <p:spPr>
          <a:xfrm>
            <a:off x="9708291" y="3429000"/>
            <a:ext cx="1729946" cy="117389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Cat </a:t>
            </a:r>
            <a:r>
              <a:rPr lang="en-US" sz="4800" b="1" dirty="0">
                <a:solidFill>
                  <a:srgbClr val="FF0000"/>
                </a:solidFill>
              </a:rPr>
              <a:t>?</a:t>
            </a:r>
            <a:endParaRPr lang="ru-RU" sz="4800" b="1" dirty="0">
              <a:solidFill>
                <a:srgbClr val="FF0000"/>
              </a:solidFill>
            </a:endParaRPr>
          </a:p>
        </p:txBody>
      </p:sp>
      <p:sp>
        <p:nvSpPr>
          <p:cNvPr id="13" name="Стрелка: влево 12">
            <a:extLst>
              <a:ext uri="{FF2B5EF4-FFF2-40B4-BE49-F238E27FC236}">
                <a16:creationId xmlns:a16="http://schemas.microsoft.com/office/drawing/2014/main" id="{4F92B59F-A06E-40B0-BFC5-4169EE778E5D}"/>
              </a:ext>
            </a:extLst>
          </p:cNvPr>
          <p:cNvSpPr/>
          <p:nvPr/>
        </p:nvSpPr>
        <p:spPr>
          <a:xfrm rot="10800000">
            <a:off x="8810474" y="3645242"/>
            <a:ext cx="593166" cy="74140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95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3F4D64-666E-F867-87A1-1DF11495A891}"/>
              </a:ext>
            </a:extLst>
          </p:cNvPr>
          <p:cNvSpPr txBox="1">
            <a:spLocks/>
          </p:cNvSpPr>
          <p:nvPr/>
        </p:nvSpPr>
        <p:spPr>
          <a:xfrm>
            <a:off x="2167066" y="1523766"/>
            <a:ext cx="7857867" cy="700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Typical Machine Learning task in Finance</a:t>
            </a:r>
            <a:endParaRPr lang="ru-RU" sz="32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3ED922-E9FA-E488-EE27-A1354549A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066" y="2224216"/>
            <a:ext cx="7596669" cy="392386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FB2837C-9F40-ACAF-9E40-AB094521D1B8}"/>
              </a:ext>
            </a:extLst>
          </p:cNvPr>
          <p:cNvSpPr/>
          <p:nvPr/>
        </p:nvSpPr>
        <p:spPr>
          <a:xfrm>
            <a:off x="10684206" y="3312783"/>
            <a:ext cx="972170" cy="12349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449CABC-86E6-FD22-4BDB-5720156BA63A}"/>
              </a:ext>
            </a:extLst>
          </p:cNvPr>
          <p:cNvSpPr/>
          <p:nvPr/>
        </p:nvSpPr>
        <p:spPr>
          <a:xfrm>
            <a:off x="10803596" y="1863962"/>
            <a:ext cx="972170" cy="70045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Up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416CC9-3DD5-0B9F-361B-EA0216F04FAB}"/>
              </a:ext>
            </a:extLst>
          </p:cNvPr>
          <p:cNvSpPr/>
          <p:nvPr/>
        </p:nvSpPr>
        <p:spPr>
          <a:xfrm>
            <a:off x="10684206" y="5419600"/>
            <a:ext cx="1507794" cy="70045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Down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C069BB2-454B-0879-B996-C76BD914F588}"/>
              </a:ext>
            </a:extLst>
          </p:cNvPr>
          <p:cNvCxnSpPr>
            <a:cxnSpLocks/>
          </p:cNvCxnSpPr>
          <p:nvPr/>
        </p:nvCxnSpPr>
        <p:spPr>
          <a:xfrm>
            <a:off x="8902120" y="3930261"/>
            <a:ext cx="2012958" cy="22178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04D25A4-F154-90F1-6912-C247A6364DF4}"/>
              </a:ext>
            </a:extLst>
          </p:cNvPr>
          <p:cNvCxnSpPr>
            <a:cxnSpLocks/>
          </p:cNvCxnSpPr>
          <p:nvPr/>
        </p:nvCxnSpPr>
        <p:spPr>
          <a:xfrm flipV="1">
            <a:off x="8902120" y="1957178"/>
            <a:ext cx="2012958" cy="1706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9D62DB-1D68-DC26-16F7-1B694E8F9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29" y="1804086"/>
            <a:ext cx="4197189" cy="4211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62757-1DC2-E4AC-5337-E3F7B7D42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073" y="1804086"/>
            <a:ext cx="4907610" cy="432486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9794A3F-CD95-6DA9-5BD5-E0E61E31E413}"/>
              </a:ext>
            </a:extLst>
          </p:cNvPr>
          <p:cNvSpPr/>
          <p:nvPr/>
        </p:nvSpPr>
        <p:spPr>
          <a:xfrm>
            <a:off x="6722073" y="1804086"/>
            <a:ext cx="4907610" cy="43248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BEEB29-F1EA-1DDF-8F47-FB0FFB2CAF22}"/>
              </a:ext>
            </a:extLst>
          </p:cNvPr>
          <p:cNvSpPr/>
          <p:nvPr/>
        </p:nvSpPr>
        <p:spPr>
          <a:xfrm>
            <a:off x="5160258" y="3028577"/>
            <a:ext cx="1374745" cy="12349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rgbClr val="FF0000"/>
                </a:solidFill>
              </a:rPr>
              <a:t>VS.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0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4CB677-CC13-F3CC-1FB9-08A1D7FFA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3" y="4404665"/>
            <a:ext cx="1565260" cy="18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аблезубый Тигр | Onevikiapan вики | Fandom">
            <a:extLst>
              <a:ext uri="{FF2B5EF4-FFF2-40B4-BE49-F238E27FC236}">
                <a16:creationId xmlns:a16="http://schemas.microsoft.com/office/drawing/2014/main" id="{430A6F72-FAB0-65A9-63B0-E37D0C67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04" y="1247384"/>
            <a:ext cx="6022062" cy="31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Идеи на тему «Злой волк» (42) в 2024 г | злой волк, черные волки, волчак">
            <a:extLst>
              <a:ext uri="{FF2B5EF4-FFF2-40B4-BE49-F238E27FC236}">
                <a16:creationId xmlns:a16="http://schemas.microsoft.com/office/drawing/2014/main" id="{74AF78AF-8DB7-3E66-76D2-4F620B65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1" y="1588488"/>
            <a:ext cx="3995994" cy="399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E3253AA-623F-C4DB-7847-52669216D185}"/>
              </a:ext>
            </a:extLst>
          </p:cNvPr>
          <p:cNvSpPr/>
          <p:nvPr/>
        </p:nvSpPr>
        <p:spPr>
          <a:xfrm>
            <a:off x="4876053" y="3429000"/>
            <a:ext cx="1374745" cy="12349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rgbClr val="FF0000"/>
                </a:solidFill>
              </a:rPr>
              <a:t>VS.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C7BDA6D-B9C5-00E3-E41F-F230F32996F5}"/>
              </a:ext>
            </a:extLst>
          </p:cNvPr>
          <p:cNvSpPr/>
          <p:nvPr/>
        </p:nvSpPr>
        <p:spPr>
          <a:xfrm>
            <a:off x="1495168" y="5692155"/>
            <a:ext cx="1729946" cy="8209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tx1"/>
                </a:solidFill>
              </a:rPr>
              <a:t>Wolf</a:t>
            </a:r>
            <a:endParaRPr lang="ru-RU" sz="4800" b="1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C92C42C-2A8D-5CF5-2C2F-D81636F3C495}"/>
              </a:ext>
            </a:extLst>
          </p:cNvPr>
          <p:cNvSpPr/>
          <p:nvPr/>
        </p:nvSpPr>
        <p:spPr>
          <a:xfrm>
            <a:off x="6250798" y="4663956"/>
            <a:ext cx="3412186" cy="184917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Saber-toothed tiger (Smilodon)</a:t>
            </a:r>
            <a:endParaRPr lang="ru-RU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725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9D62DB-1D68-DC26-16F7-1B694E8F9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649" y="2870457"/>
            <a:ext cx="2350021" cy="2357828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2A30EB8-F0DF-DC95-052A-AAA154E57ADF}"/>
              </a:ext>
            </a:extLst>
          </p:cNvPr>
          <p:cNvCxnSpPr>
            <a:cxnSpLocks/>
          </p:cNvCxnSpPr>
          <p:nvPr/>
        </p:nvCxnSpPr>
        <p:spPr>
          <a:xfrm>
            <a:off x="3870037" y="5767754"/>
            <a:ext cx="741426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6B314C33-B49C-1387-03C2-344513D5FBFF}"/>
              </a:ext>
            </a:extLst>
          </p:cNvPr>
          <p:cNvSpPr/>
          <p:nvPr/>
        </p:nvSpPr>
        <p:spPr>
          <a:xfrm>
            <a:off x="10822856" y="5852070"/>
            <a:ext cx="1203622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28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Time</a:t>
            </a:r>
            <a:endParaRPr lang="ru-RU" sz="28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0A12A28-489E-5D97-5A5C-7B3D8AFE1C14}"/>
              </a:ext>
            </a:extLst>
          </p:cNvPr>
          <p:cNvCxnSpPr/>
          <p:nvPr/>
        </p:nvCxnSpPr>
        <p:spPr>
          <a:xfrm>
            <a:off x="719930" y="5767754"/>
            <a:ext cx="288010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BDDE8CA9-8D14-B73A-2E53-B77F38815560}"/>
              </a:ext>
            </a:extLst>
          </p:cNvPr>
          <p:cNvSpPr/>
          <p:nvPr/>
        </p:nvSpPr>
        <p:spPr>
          <a:xfrm>
            <a:off x="3600039" y="5430578"/>
            <a:ext cx="147779" cy="729062"/>
          </a:xfrm>
          <a:custGeom>
            <a:avLst/>
            <a:gdLst>
              <a:gd name="connsiteX0" fmla="*/ 0 w 232002"/>
              <a:gd name="connsiteY0" fmla="*/ 0 h 900102"/>
              <a:gd name="connsiteX1" fmla="*/ 90435 w 232002"/>
              <a:gd name="connsiteY1" fmla="*/ 301451 h 900102"/>
              <a:gd name="connsiteX2" fmla="*/ 20096 w 232002"/>
              <a:gd name="connsiteY2" fmla="*/ 622998 h 900102"/>
              <a:gd name="connsiteX3" fmla="*/ 200967 w 232002"/>
              <a:gd name="connsiteY3" fmla="*/ 874207 h 900102"/>
              <a:gd name="connsiteX4" fmla="*/ 231112 w 232002"/>
              <a:gd name="connsiteY4" fmla="*/ 894304 h 900102"/>
              <a:gd name="connsiteX5" fmla="*/ 221063 w 232002"/>
              <a:gd name="connsiteY5" fmla="*/ 894304 h 90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002" h="900102">
                <a:moveTo>
                  <a:pt x="0" y="0"/>
                </a:moveTo>
                <a:cubicBezTo>
                  <a:pt x="43543" y="98809"/>
                  <a:pt x="87086" y="197618"/>
                  <a:pt x="90435" y="301451"/>
                </a:cubicBezTo>
                <a:cubicBezTo>
                  <a:pt x="93784" y="405284"/>
                  <a:pt x="1674" y="527539"/>
                  <a:pt x="20096" y="622998"/>
                </a:cubicBezTo>
                <a:cubicBezTo>
                  <a:pt x="38518" y="718457"/>
                  <a:pt x="165798" y="828989"/>
                  <a:pt x="200967" y="874207"/>
                </a:cubicBezTo>
                <a:cubicBezTo>
                  <a:pt x="236136" y="919425"/>
                  <a:pt x="227763" y="890955"/>
                  <a:pt x="231112" y="894304"/>
                </a:cubicBezTo>
                <a:cubicBezTo>
                  <a:pt x="234461" y="897653"/>
                  <a:pt x="227762" y="895978"/>
                  <a:pt x="221063" y="89430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0B1CF06C-D56B-37AF-4D3B-2DC7840EEEB4}"/>
              </a:ext>
            </a:extLst>
          </p:cNvPr>
          <p:cNvSpPr/>
          <p:nvPr/>
        </p:nvSpPr>
        <p:spPr>
          <a:xfrm>
            <a:off x="3796147" y="5430578"/>
            <a:ext cx="147779" cy="729062"/>
          </a:xfrm>
          <a:custGeom>
            <a:avLst/>
            <a:gdLst>
              <a:gd name="connsiteX0" fmla="*/ 0 w 232002"/>
              <a:gd name="connsiteY0" fmla="*/ 0 h 900102"/>
              <a:gd name="connsiteX1" fmla="*/ 90435 w 232002"/>
              <a:gd name="connsiteY1" fmla="*/ 301451 h 900102"/>
              <a:gd name="connsiteX2" fmla="*/ 20096 w 232002"/>
              <a:gd name="connsiteY2" fmla="*/ 622998 h 900102"/>
              <a:gd name="connsiteX3" fmla="*/ 200967 w 232002"/>
              <a:gd name="connsiteY3" fmla="*/ 874207 h 900102"/>
              <a:gd name="connsiteX4" fmla="*/ 231112 w 232002"/>
              <a:gd name="connsiteY4" fmla="*/ 894304 h 900102"/>
              <a:gd name="connsiteX5" fmla="*/ 221063 w 232002"/>
              <a:gd name="connsiteY5" fmla="*/ 894304 h 90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002" h="900102">
                <a:moveTo>
                  <a:pt x="0" y="0"/>
                </a:moveTo>
                <a:cubicBezTo>
                  <a:pt x="43543" y="98809"/>
                  <a:pt x="87086" y="197618"/>
                  <a:pt x="90435" y="301451"/>
                </a:cubicBezTo>
                <a:cubicBezTo>
                  <a:pt x="93784" y="405284"/>
                  <a:pt x="1674" y="527539"/>
                  <a:pt x="20096" y="622998"/>
                </a:cubicBezTo>
                <a:cubicBezTo>
                  <a:pt x="38518" y="718457"/>
                  <a:pt x="165798" y="828989"/>
                  <a:pt x="200967" y="874207"/>
                </a:cubicBezTo>
                <a:cubicBezTo>
                  <a:pt x="236136" y="919425"/>
                  <a:pt x="227763" y="890955"/>
                  <a:pt x="231112" y="894304"/>
                </a:cubicBezTo>
                <a:cubicBezTo>
                  <a:pt x="234461" y="897653"/>
                  <a:pt x="227762" y="895978"/>
                  <a:pt x="221063" y="89430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0">
            <a:extLst>
              <a:ext uri="{FF2B5EF4-FFF2-40B4-BE49-F238E27FC236}">
                <a16:creationId xmlns:a16="http://schemas.microsoft.com/office/drawing/2014/main" id="{40515F50-7762-AA3E-B791-3D160AB6DD90}"/>
              </a:ext>
            </a:extLst>
          </p:cNvPr>
          <p:cNvSpPr/>
          <p:nvPr/>
        </p:nvSpPr>
        <p:spPr>
          <a:xfrm>
            <a:off x="9776909" y="5867986"/>
            <a:ext cx="813915" cy="420088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Today</a:t>
            </a:r>
            <a:endParaRPr lang="ru-RU" sz="16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21" name="Прямоугольник: скругленные углы 10">
            <a:extLst>
              <a:ext uri="{FF2B5EF4-FFF2-40B4-BE49-F238E27FC236}">
                <a16:creationId xmlns:a16="http://schemas.microsoft.com/office/drawing/2014/main" id="{307341FF-4BA4-51B4-B1AE-CB1A5900A5E3}"/>
              </a:ext>
            </a:extLst>
          </p:cNvPr>
          <p:cNvSpPr/>
          <p:nvPr/>
        </p:nvSpPr>
        <p:spPr>
          <a:xfrm>
            <a:off x="4272207" y="5970532"/>
            <a:ext cx="1484848" cy="579183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2015, </a:t>
            </a:r>
            <a:r>
              <a:rPr lang="en-GB" sz="11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Revolution in Convolutional Neural Networks</a:t>
            </a:r>
            <a:endParaRPr lang="ru-RU" sz="11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: скругленные углы 10">
            <a:extLst>
              <a:ext uri="{FF2B5EF4-FFF2-40B4-BE49-F238E27FC236}">
                <a16:creationId xmlns:a16="http://schemas.microsoft.com/office/drawing/2014/main" id="{E224A0A6-5FC6-ECBC-8FE5-455D40E10AFF}"/>
              </a:ext>
            </a:extLst>
          </p:cNvPr>
          <p:cNvSpPr/>
          <p:nvPr/>
        </p:nvSpPr>
        <p:spPr>
          <a:xfrm>
            <a:off x="311499" y="5952111"/>
            <a:ext cx="2166230" cy="579183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3</a:t>
            </a:r>
            <a:r>
              <a:rPr lang="ru-RU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0</a:t>
            </a: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,000 year </a:t>
            </a: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ago, (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Smilodon’s Time)</a:t>
            </a:r>
            <a:endParaRPr lang="ru-RU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Блок-схема: узел 23">
            <a:extLst>
              <a:ext uri="{FF2B5EF4-FFF2-40B4-BE49-F238E27FC236}">
                <a16:creationId xmlns:a16="http://schemas.microsoft.com/office/drawing/2014/main" id="{70E55A7B-35AB-9CD5-61B4-C80D5D1B1831}"/>
              </a:ext>
            </a:extLst>
          </p:cNvPr>
          <p:cNvSpPr/>
          <p:nvPr/>
        </p:nvSpPr>
        <p:spPr>
          <a:xfrm>
            <a:off x="874207" y="5687367"/>
            <a:ext cx="147779" cy="15266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Блок-схема: узел 24">
            <a:extLst>
              <a:ext uri="{FF2B5EF4-FFF2-40B4-BE49-F238E27FC236}">
                <a16:creationId xmlns:a16="http://schemas.microsoft.com/office/drawing/2014/main" id="{9FD80828-1DBB-CFC9-3A02-010F083066CD}"/>
              </a:ext>
            </a:extLst>
          </p:cNvPr>
          <p:cNvSpPr/>
          <p:nvPr/>
        </p:nvSpPr>
        <p:spPr>
          <a:xfrm>
            <a:off x="4523437" y="5699095"/>
            <a:ext cx="147779" cy="15266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B2BABBBA-51FC-EDA1-938D-B9E3991D8017}"/>
              </a:ext>
            </a:extLst>
          </p:cNvPr>
          <p:cNvSpPr/>
          <p:nvPr/>
        </p:nvSpPr>
        <p:spPr>
          <a:xfrm>
            <a:off x="10101962" y="5700769"/>
            <a:ext cx="147779" cy="15266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4" descr="Саблезубый Тигр | Onevikiapan вики | Fandom">
            <a:extLst>
              <a:ext uri="{FF2B5EF4-FFF2-40B4-BE49-F238E27FC236}">
                <a16:creationId xmlns:a16="http://schemas.microsoft.com/office/drawing/2014/main" id="{651C3F6F-1B37-174A-3D86-7416712F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3" y="4546206"/>
            <a:ext cx="1921701" cy="100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1FE4D81C-EC7B-6BE1-EFF3-FB423DDCBDBB}"/>
              </a:ext>
            </a:extLst>
          </p:cNvPr>
          <p:cNvCxnSpPr>
            <a:cxnSpLocks/>
          </p:cNvCxnSpPr>
          <p:nvPr/>
        </p:nvCxnSpPr>
        <p:spPr>
          <a:xfrm>
            <a:off x="874207" y="3755136"/>
            <a:ext cx="3069719" cy="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Прямоугольник: скругленные углы 10">
            <a:extLst>
              <a:ext uri="{FF2B5EF4-FFF2-40B4-BE49-F238E27FC236}">
                <a16:creationId xmlns:a16="http://schemas.microsoft.com/office/drawing/2014/main" id="{B2F3D9BD-5A8E-272C-DD1E-4140EC8622E2}"/>
              </a:ext>
            </a:extLst>
          </p:cNvPr>
          <p:cNvSpPr/>
          <p:nvPr/>
        </p:nvSpPr>
        <p:spPr>
          <a:xfrm>
            <a:off x="836582" y="2579029"/>
            <a:ext cx="2836838" cy="100751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dogs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and cats have been changed significantly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from Smilodon’s time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5C38BF9-EAF2-DFC2-BE63-39689F2AE1DA}"/>
              </a:ext>
            </a:extLst>
          </p:cNvPr>
          <p:cNvCxnSpPr>
            <a:cxnSpLocks/>
          </p:cNvCxnSpPr>
          <p:nvPr/>
        </p:nvCxnSpPr>
        <p:spPr>
          <a:xfrm>
            <a:off x="3943926" y="5430578"/>
            <a:ext cx="6562177" cy="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Прямоугольник: скругленные углы 10">
            <a:extLst>
              <a:ext uri="{FF2B5EF4-FFF2-40B4-BE49-F238E27FC236}">
                <a16:creationId xmlns:a16="http://schemas.microsoft.com/office/drawing/2014/main" id="{6D5695CC-6ED2-E81F-2D97-46909C826100}"/>
              </a:ext>
            </a:extLst>
          </p:cNvPr>
          <p:cNvSpPr/>
          <p:nvPr/>
        </p:nvSpPr>
        <p:spPr>
          <a:xfrm>
            <a:off x="6611423" y="4701369"/>
            <a:ext cx="3296307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dogs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and cats have mostly stayed the same in 10 years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93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20804823-AB5A-AB4A-B32B-64C37CC19BC8}"/>
              </a:ext>
            </a:extLst>
          </p:cNvPr>
          <p:cNvSpPr/>
          <p:nvPr/>
        </p:nvSpPr>
        <p:spPr>
          <a:xfrm>
            <a:off x="6322741" y="273868"/>
            <a:ext cx="3580882" cy="65081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Literature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CA6A667-AC4F-2464-92AF-F461BDEB8B9C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4" name="Равнобедренный треугольник 17">
              <a:extLst>
                <a:ext uri="{FF2B5EF4-FFF2-40B4-BE49-F238E27FC236}">
                  <a16:creationId xmlns:a16="http://schemas.microsoft.com/office/drawing/2014/main" id="{5B3E7BCE-8A20-F553-D6A8-9FD6EAD5D386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F54A1A7-4B7F-B0A7-1038-A74703D60FF9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 </a:t>
              </a:r>
            </a:p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MOD </a:t>
              </a:r>
              <a:r>
                <a:rPr lang="ru-RU" sz="1600" dirty="0">
                  <a:solidFill>
                    <a:srgbClr val="FFDD00"/>
                  </a:solidFill>
                </a:rPr>
                <a:t>009701</a:t>
              </a:r>
              <a:endParaRPr lang="en-US" sz="1600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362551C5-7966-DA38-6414-3056E6C07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E91C89-1E62-34FC-E727-76BF7880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037" y="1474730"/>
            <a:ext cx="3603410" cy="4510519"/>
          </a:xfrm>
          <a:prstGeom prst="rect">
            <a:avLst/>
          </a:prstGeom>
        </p:spPr>
      </p:pic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02D53D4D-AACF-C2D3-6BAC-9AC37BA660E8}"/>
              </a:ext>
            </a:extLst>
          </p:cNvPr>
          <p:cNvSpPr/>
          <p:nvPr/>
        </p:nvSpPr>
        <p:spPr>
          <a:xfrm>
            <a:off x="4192465" y="6045948"/>
            <a:ext cx="2958553" cy="6508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3200" b="1" dirty="0">
                <a:solidFill>
                  <a:schemeClr val="tx1"/>
                </a:solidFill>
              </a:rPr>
              <a:t>Stefan Jansen</a:t>
            </a:r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68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9D62DB-1D68-DC26-16F7-1B694E8F9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649" y="2870457"/>
            <a:ext cx="2350021" cy="2357828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6EA2A29-D83C-7207-17A0-B9FC5BBF1757}"/>
              </a:ext>
            </a:extLst>
          </p:cNvPr>
          <p:cNvGrpSpPr/>
          <p:nvPr/>
        </p:nvGrpSpPr>
        <p:grpSpPr>
          <a:xfrm>
            <a:off x="8624135" y="1766653"/>
            <a:ext cx="2567189" cy="2336009"/>
            <a:chOff x="3542621" y="1804086"/>
            <a:chExt cx="2214435" cy="195148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0F62757-1DC2-E4AC-5337-E3F7B7D4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2621" y="1804086"/>
              <a:ext cx="2214434" cy="1951485"/>
            </a:xfrm>
            <a:prstGeom prst="rect">
              <a:avLst/>
            </a:prstGeom>
          </p:spPr>
        </p:pic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9794A3F-CD95-6DA9-5BD5-E0E61E31E413}"/>
                </a:ext>
              </a:extLst>
            </p:cNvPr>
            <p:cNvSpPr/>
            <p:nvPr/>
          </p:nvSpPr>
          <p:spPr>
            <a:xfrm>
              <a:off x="3542622" y="1804086"/>
              <a:ext cx="2214434" cy="1951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BEEB29-F1EA-1DDF-8F47-FB0FFB2CAF22}"/>
              </a:ext>
            </a:extLst>
          </p:cNvPr>
          <p:cNvSpPr/>
          <p:nvPr/>
        </p:nvSpPr>
        <p:spPr>
          <a:xfrm>
            <a:off x="6657077" y="2917778"/>
            <a:ext cx="1840182" cy="13375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FF0000"/>
                </a:solidFill>
              </a:rPr>
              <a:t>VS.</a:t>
            </a:r>
            <a:endParaRPr lang="en-US" sz="4400" b="1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2A30EB8-F0DF-DC95-052A-AAA154E57ADF}"/>
              </a:ext>
            </a:extLst>
          </p:cNvPr>
          <p:cNvCxnSpPr>
            <a:cxnSpLocks/>
          </p:cNvCxnSpPr>
          <p:nvPr/>
        </p:nvCxnSpPr>
        <p:spPr>
          <a:xfrm>
            <a:off x="3870037" y="5767754"/>
            <a:ext cx="741426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6B314C33-B49C-1387-03C2-344513D5FBFF}"/>
              </a:ext>
            </a:extLst>
          </p:cNvPr>
          <p:cNvSpPr/>
          <p:nvPr/>
        </p:nvSpPr>
        <p:spPr>
          <a:xfrm>
            <a:off x="11284299" y="5430578"/>
            <a:ext cx="748575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Time</a:t>
            </a:r>
            <a:endParaRPr lang="ru-RU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0A12A28-489E-5D97-5A5C-7B3D8AFE1C14}"/>
              </a:ext>
            </a:extLst>
          </p:cNvPr>
          <p:cNvCxnSpPr/>
          <p:nvPr/>
        </p:nvCxnSpPr>
        <p:spPr>
          <a:xfrm>
            <a:off x="719930" y="5767754"/>
            <a:ext cx="288010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BDDE8CA9-8D14-B73A-2E53-B77F38815560}"/>
              </a:ext>
            </a:extLst>
          </p:cNvPr>
          <p:cNvSpPr/>
          <p:nvPr/>
        </p:nvSpPr>
        <p:spPr>
          <a:xfrm>
            <a:off x="3600039" y="5430578"/>
            <a:ext cx="147779" cy="729062"/>
          </a:xfrm>
          <a:custGeom>
            <a:avLst/>
            <a:gdLst>
              <a:gd name="connsiteX0" fmla="*/ 0 w 232002"/>
              <a:gd name="connsiteY0" fmla="*/ 0 h 900102"/>
              <a:gd name="connsiteX1" fmla="*/ 90435 w 232002"/>
              <a:gd name="connsiteY1" fmla="*/ 301451 h 900102"/>
              <a:gd name="connsiteX2" fmla="*/ 20096 w 232002"/>
              <a:gd name="connsiteY2" fmla="*/ 622998 h 900102"/>
              <a:gd name="connsiteX3" fmla="*/ 200967 w 232002"/>
              <a:gd name="connsiteY3" fmla="*/ 874207 h 900102"/>
              <a:gd name="connsiteX4" fmla="*/ 231112 w 232002"/>
              <a:gd name="connsiteY4" fmla="*/ 894304 h 900102"/>
              <a:gd name="connsiteX5" fmla="*/ 221063 w 232002"/>
              <a:gd name="connsiteY5" fmla="*/ 894304 h 90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002" h="900102">
                <a:moveTo>
                  <a:pt x="0" y="0"/>
                </a:moveTo>
                <a:cubicBezTo>
                  <a:pt x="43543" y="98809"/>
                  <a:pt x="87086" y="197618"/>
                  <a:pt x="90435" y="301451"/>
                </a:cubicBezTo>
                <a:cubicBezTo>
                  <a:pt x="93784" y="405284"/>
                  <a:pt x="1674" y="527539"/>
                  <a:pt x="20096" y="622998"/>
                </a:cubicBezTo>
                <a:cubicBezTo>
                  <a:pt x="38518" y="718457"/>
                  <a:pt x="165798" y="828989"/>
                  <a:pt x="200967" y="874207"/>
                </a:cubicBezTo>
                <a:cubicBezTo>
                  <a:pt x="236136" y="919425"/>
                  <a:pt x="227763" y="890955"/>
                  <a:pt x="231112" y="894304"/>
                </a:cubicBezTo>
                <a:cubicBezTo>
                  <a:pt x="234461" y="897653"/>
                  <a:pt x="227762" y="895978"/>
                  <a:pt x="221063" y="89430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0B1CF06C-D56B-37AF-4D3B-2DC7840EEEB4}"/>
              </a:ext>
            </a:extLst>
          </p:cNvPr>
          <p:cNvSpPr/>
          <p:nvPr/>
        </p:nvSpPr>
        <p:spPr>
          <a:xfrm>
            <a:off x="3796147" y="5430578"/>
            <a:ext cx="147779" cy="729062"/>
          </a:xfrm>
          <a:custGeom>
            <a:avLst/>
            <a:gdLst>
              <a:gd name="connsiteX0" fmla="*/ 0 w 232002"/>
              <a:gd name="connsiteY0" fmla="*/ 0 h 900102"/>
              <a:gd name="connsiteX1" fmla="*/ 90435 w 232002"/>
              <a:gd name="connsiteY1" fmla="*/ 301451 h 900102"/>
              <a:gd name="connsiteX2" fmla="*/ 20096 w 232002"/>
              <a:gd name="connsiteY2" fmla="*/ 622998 h 900102"/>
              <a:gd name="connsiteX3" fmla="*/ 200967 w 232002"/>
              <a:gd name="connsiteY3" fmla="*/ 874207 h 900102"/>
              <a:gd name="connsiteX4" fmla="*/ 231112 w 232002"/>
              <a:gd name="connsiteY4" fmla="*/ 894304 h 900102"/>
              <a:gd name="connsiteX5" fmla="*/ 221063 w 232002"/>
              <a:gd name="connsiteY5" fmla="*/ 894304 h 90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002" h="900102">
                <a:moveTo>
                  <a:pt x="0" y="0"/>
                </a:moveTo>
                <a:cubicBezTo>
                  <a:pt x="43543" y="98809"/>
                  <a:pt x="87086" y="197618"/>
                  <a:pt x="90435" y="301451"/>
                </a:cubicBezTo>
                <a:cubicBezTo>
                  <a:pt x="93784" y="405284"/>
                  <a:pt x="1674" y="527539"/>
                  <a:pt x="20096" y="622998"/>
                </a:cubicBezTo>
                <a:cubicBezTo>
                  <a:pt x="38518" y="718457"/>
                  <a:pt x="165798" y="828989"/>
                  <a:pt x="200967" y="874207"/>
                </a:cubicBezTo>
                <a:cubicBezTo>
                  <a:pt x="236136" y="919425"/>
                  <a:pt x="227763" y="890955"/>
                  <a:pt x="231112" y="894304"/>
                </a:cubicBezTo>
                <a:cubicBezTo>
                  <a:pt x="234461" y="897653"/>
                  <a:pt x="227762" y="895978"/>
                  <a:pt x="221063" y="89430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0">
            <a:extLst>
              <a:ext uri="{FF2B5EF4-FFF2-40B4-BE49-F238E27FC236}">
                <a16:creationId xmlns:a16="http://schemas.microsoft.com/office/drawing/2014/main" id="{40515F50-7762-AA3E-B791-3D160AB6DD90}"/>
              </a:ext>
            </a:extLst>
          </p:cNvPr>
          <p:cNvSpPr/>
          <p:nvPr/>
        </p:nvSpPr>
        <p:spPr>
          <a:xfrm>
            <a:off x="9776909" y="5867986"/>
            <a:ext cx="813915" cy="420088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Today</a:t>
            </a:r>
            <a:endParaRPr lang="ru-RU" sz="16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21" name="Прямоугольник: скругленные углы 10">
            <a:extLst>
              <a:ext uri="{FF2B5EF4-FFF2-40B4-BE49-F238E27FC236}">
                <a16:creationId xmlns:a16="http://schemas.microsoft.com/office/drawing/2014/main" id="{307341FF-4BA4-51B4-B1AE-CB1A5900A5E3}"/>
              </a:ext>
            </a:extLst>
          </p:cNvPr>
          <p:cNvSpPr/>
          <p:nvPr/>
        </p:nvSpPr>
        <p:spPr>
          <a:xfrm>
            <a:off x="4272207" y="5970532"/>
            <a:ext cx="1484848" cy="579183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2015, </a:t>
            </a:r>
            <a:r>
              <a:rPr lang="en-GB" sz="11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Revolution in Convolutional Neural Networks</a:t>
            </a:r>
            <a:endParaRPr lang="ru-RU" sz="11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: скругленные углы 10">
            <a:extLst>
              <a:ext uri="{FF2B5EF4-FFF2-40B4-BE49-F238E27FC236}">
                <a16:creationId xmlns:a16="http://schemas.microsoft.com/office/drawing/2014/main" id="{E224A0A6-5FC6-ECBC-8FE5-455D40E10AFF}"/>
              </a:ext>
            </a:extLst>
          </p:cNvPr>
          <p:cNvSpPr/>
          <p:nvPr/>
        </p:nvSpPr>
        <p:spPr>
          <a:xfrm>
            <a:off x="311499" y="5952111"/>
            <a:ext cx="1819767" cy="579183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3</a:t>
            </a:r>
            <a:r>
              <a:rPr lang="ru-RU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0</a:t>
            </a: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,000 year </a:t>
            </a: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ago, (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Smilodon Time)</a:t>
            </a:r>
            <a:endParaRPr lang="ru-RU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Блок-схема: узел 23">
            <a:extLst>
              <a:ext uri="{FF2B5EF4-FFF2-40B4-BE49-F238E27FC236}">
                <a16:creationId xmlns:a16="http://schemas.microsoft.com/office/drawing/2014/main" id="{70E55A7B-35AB-9CD5-61B4-C80D5D1B1831}"/>
              </a:ext>
            </a:extLst>
          </p:cNvPr>
          <p:cNvSpPr/>
          <p:nvPr/>
        </p:nvSpPr>
        <p:spPr>
          <a:xfrm>
            <a:off x="874207" y="5687367"/>
            <a:ext cx="147779" cy="15266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Блок-схема: узел 24">
            <a:extLst>
              <a:ext uri="{FF2B5EF4-FFF2-40B4-BE49-F238E27FC236}">
                <a16:creationId xmlns:a16="http://schemas.microsoft.com/office/drawing/2014/main" id="{9FD80828-1DBB-CFC9-3A02-010F083066CD}"/>
              </a:ext>
            </a:extLst>
          </p:cNvPr>
          <p:cNvSpPr/>
          <p:nvPr/>
        </p:nvSpPr>
        <p:spPr>
          <a:xfrm>
            <a:off x="4523437" y="5699095"/>
            <a:ext cx="147779" cy="15266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B2BABBBA-51FC-EDA1-938D-B9E3991D8017}"/>
              </a:ext>
            </a:extLst>
          </p:cNvPr>
          <p:cNvSpPr/>
          <p:nvPr/>
        </p:nvSpPr>
        <p:spPr>
          <a:xfrm>
            <a:off x="10101962" y="5700769"/>
            <a:ext cx="147779" cy="15266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4" descr="Саблезубый Тигр | Onevikiapan вики | Fandom">
            <a:extLst>
              <a:ext uri="{FF2B5EF4-FFF2-40B4-BE49-F238E27FC236}">
                <a16:creationId xmlns:a16="http://schemas.microsoft.com/office/drawing/2014/main" id="{651C3F6F-1B37-174A-3D86-7416712F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3" y="4546206"/>
            <a:ext cx="1921701" cy="100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1FE4D81C-EC7B-6BE1-EFF3-FB423DDCBDBB}"/>
              </a:ext>
            </a:extLst>
          </p:cNvPr>
          <p:cNvCxnSpPr>
            <a:cxnSpLocks/>
          </p:cNvCxnSpPr>
          <p:nvPr/>
        </p:nvCxnSpPr>
        <p:spPr>
          <a:xfrm>
            <a:off x="874207" y="3755136"/>
            <a:ext cx="3069719" cy="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Прямоугольник: скругленные углы 10">
            <a:extLst>
              <a:ext uri="{FF2B5EF4-FFF2-40B4-BE49-F238E27FC236}">
                <a16:creationId xmlns:a16="http://schemas.microsoft.com/office/drawing/2014/main" id="{B2F3D9BD-5A8E-272C-DD1E-4140EC8622E2}"/>
              </a:ext>
            </a:extLst>
          </p:cNvPr>
          <p:cNvSpPr/>
          <p:nvPr/>
        </p:nvSpPr>
        <p:spPr>
          <a:xfrm>
            <a:off x="836582" y="2579029"/>
            <a:ext cx="2836838" cy="100751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dogs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and cats have been changed significantly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from Smilodon’s time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5C38BF9-EAF2-DFC2-BE63-39689F2AE1DA}"/>
              </a:ext>
            </a:extLst>
          </p:cNvPr>
          <p:cNvCxnSpPr>
            <a:cxnSpLocks/>
          </p:cNvCxnSpPr>
          <p:nvPr/>
        </p:nvCxnSpPr>
        <p:spPr>
          <a:xfrm>
            <a:off x="3943926" y="5430578"/>
            <a:ext cx="6562177" cy="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Прямоугольник: скругленные углы 10">
            <a:extLst>
              <a:ext uri="{FF2B5EF4-FFF2-40B4-BE49-F238E27FC236}">
                <a16:creationId xmlns:a16="http://schemas.microsoft.com/office/drawing/2014/main" id="{6D5695CC-6ED2-E81F-2D97-46909C826100}"/>
              </a:ext>
            </a:extLst>
          </p:cNvPr>
          <p:cNvSpPr/>
          <p:nvPr/>
        </p:nvSpPr>
        <p:spPr>
          <a:xfrm>
            <a:off x="6611423" y="4701369"/>
            <a:ext cx="3296307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dogs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and cats have mostly stayed the same in 10 years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FCFDD62-60BD-42D3-E217-5A1DB029D3E1}"/>
              </a:ext>
            </a:extLst>
          </p:cNvPr>
          <p:cNvCxnSpPr>
            <a:cxnSpLocks/>
          </p:cNvCxnSpPr>
          <p:nvPr/>
        </p:nvCxnSpPr>
        <p:spPr>
          <a:xfrm>
            <a:off x="4083649" y="1644962"/>
            <a:ext cx="7200650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Прямоугольник: скругленные углы 10">
            <a:extLst>
              <a:ext uri="{FF2B5EF4-FFF2-40B4-BE49-F238E27FC236}">
                <a16:creationId xmlns:a16="http://schemas.microsoft.com/office/drawing/2014/main" id="{A29F41C6-8DDA-214E-DD82-891208ABDE2B}"/>
              </a:ext>
            </a:extLst>
          </p:cNvPr>
          <p:cNvSpPr/>
          <p:nvPr/>
        </p:nvSpPr>
        <p:spPr>
          <a:xfrm>
            <a:off x="4083649" y="1713447"/>
            <a:ext cx="4252783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patterns of financial market participants’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behaviours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are constantly changing.</a:t>
            </a:r>
            <a:endParaRPr lang="ru-RU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620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942109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NumPy    VS   Pandas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E4EC0EB-DD77-77A2-2595-074AEF330B1D}"/>
              </a:ext>
            </a:extLst>
          </p:cNvPr>
          <p:cNvSpPr/>
          <p:nvPr/>
        </p:nvSpPr>
        <p:spPr>
          <a:xfrm>
            <a:off x="1437876" y="2886416"/>
            <a:ext cx="3749965" cy="16377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NumPy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</a:t>
            </a:r>
            <a:r>
              <a:rPr lang="it-IT" sz="3600" i="0" dirty="0">
                <a:solidFill>
                  <a:srgbClr val="242424"/>
                </a:solidFill>
                <a:effectLst/>
                <a:latin typeface="source-serif-pro"/>
              </a:rPr>
              <a:t>Numeric Python</a:t>
            </a:r>
            <a:r>
              <a:rPr lang="en-GB" sz="3600" dirty="0">
                <a:solidFill>
                  <a:schemeClr val="tx1"/>
                </a:solidFill>
              </a:rPr>
              <a:t>)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561502E-2DE4-A58B-BDB6-25981FE07AEF}"/>
              </a:ext>
            </a:extLst>
          </p:cNvPr>
          <p:cNvSpPr/>
          <p:nvPr/>
        </p:nvSpPr>
        <p:spPr>
          <a:xfrm>
            <a:off x="7004160" y="2886416"/>
            <a:ext cx="3749965" cy="163779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Pandas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(</a:t>
            </a:r>
            <a:r>
              <a:rPr lang="it-IT" sz="3600" b="0" i="0" dirty="0">
                <a:solidFill>
                  <a:srgbClr val="242424"/>
                </a:solidFill>
                <a:effectLst/>
                <a:latin typeface="source-serif-pro"/>
              </a:rPr>
              <a:t>Panel Data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17A93D-EE55-CC85-96B3-A6BA99683B07}"/>
              </a:ext>
            </a:extLst>
          </p:cNvPr>
          <p:cNvSpPr/>
          <p:nvPr/>
        </p:nvSpPr>
        <p:spPr>
          <a:xfrm>
            <a:off x="5187841" y="3034645"/>
            <a:ext cx="1840182" cy="13375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FF0000"/>
                </a:solidFill>
              </a:rPr>
              <a:t>VS.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95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942109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NumPy    VS   Pandas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6D0D0E-84D8-ED6F-9062-4AA990CBF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11" y="2967179"/>
            <a:ext cx="6794855" cy="32651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475063-A7AE-F129-0F17-079CD2E34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712" y="2843945"/>
            <a:ext cx="4837128" cy="27311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B78010-9F8F-7E8F-DEBB-00C802A51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54" y="1301375"/>
            <a:ext cx="3238952" cy="1476581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ED56BFD6-1297-BBE4-787D-399633B324FB}"/>
              </a:ext>
            </a:extLst>
          </p:cNvPr>
          <p:cNvSpPr/>
          <p:nvPr/>
        </p:nvSpPr>
        <p:spPr>
          <a:xfrm>
            <a:off x="4915146" y="1496967"/>
            <a:ext cx="2087376" cy="10301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Numeric</a:t>
            </a:r>
            <a:r>
              <a:rPr lang="ru-RU" sz="2400" b="1" dirty="0">
                <a:solidFill>
                  <a:schemeClr val="tx1"/>
                </a:solidFill>
              </a:rPr>
              <a:t> </a:t>
            </a:r>
            <a:r>
              <a:rPr lang="en-GB" sz="2400" b="1" dirty="0">
                <a:solidFill>
                  <a:schemeClr val="tx1"/>
                </a:solidFill>
              </a:rPr>
              <a:t>arrays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893EED1F-4E3C-1EF6-5D7D-B1290EC9CEDF}"/>
              </a:ext>
            </a:extLst>
          </p:cNvPr>
          <p:cNvSpPr/>
          <p:nvPr/>
        </p:nvSpPr>
        <p:spPr>
          <a:xfrm>
            <a:off x="4128762" y="1763539"/>
            <a:ext cx="565484" cy="541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17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942109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NumPy    VS   Pandas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F4929E-55E7-C333-376D-8D4D93C61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46" y="1456740"/>
            <a:ext cx="8730283" cy="51455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FB56294-7E53-43E5-30E4-05A3DCBBF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057" y="1377682"/>
            <a:ext cx="2936697" cy="2213546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652A6EFE-7553-210B-31BA-07A59DCB791A}"/>
              </a:ext>
            </a:extLst>
          </p:cNvPr>
          <p:cNvSpPr/>
          <p:nvPr/>
        </p:nvSpPr>
        <p:spPr>
          <a:xfrm>
            <a:off x="3642847" y="2389238"/>
            <a:ext cx="838719" cy="258096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8BFC56-D047-E923-5238-A23D2000F7BC}"/>
              </a:ext>
            </a:extLst>
          </p:cNvPr>
          <p:cNvSpPr/>
          <p:nvPr/>
        </p:nvSpPr>
        <p:spPr>
          <a:xfrm rot="16200000">
            <a:off x="3572053" y="4716541"/>
            <a:ext cx="805276" cy="29939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A25622-A320-C9F0-C5CD-C2CDE17B9F06}"/>
              </a:ext>
            </a:extLst>
          </p:cNvPr>
          <p:cNvSpPr/>
          <p:nvPr/>
        </p:nvSpPr>
        <p:spPr>
          <a:xfrm rot="16200000">
            <a:off x="6294971" y="3617444"/>
            <a:ext cx="1482125" cy="471055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480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942109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NumPy    VS   Pandas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E4EC0EB-DD77-77A2-2595-074AEF330B1D}"/>
              </a:ext>
            </a:extLst>
          </p:cNvPr>
          <p:cNvSpPr/>
          <p:nvPr/>
        </p:nvSpPr>
        <p:spPr>
          <a:xfrm>
            <a:off x="361244" y="2974906"/>
            <a:ext cx="3749965" cy="16377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NumPy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</a:t>
            </a:r>
            <a:r>
              <a:rPr lang="it-IT" sz="3600" i="0" dirty="0">
                <a:solidFill>
                  <a:srgbClr val="242424"/>
                </a:solidFill>
                <a:effectLst/>
                <a:latin typeface="source-serif-pro"/>
              </a:rPr>
              <a:t>Numeric Python</a:t>
            </a:r>
            <a:r>
              <a:rPr lang="en-GB" sz="3600" dirty="0">
                <a:solidFill>
                  <a:schemeClr val="tx1"/>
                </a:solidFill>
              </a:rPr>
              <a:t>)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DFAE73-9069-49D8-869E-F91A94FDA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102" y="2182760"/>
            <a:ext cx="5821909" cy="3431367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80FE647-E84B-8045-0DDA-483EEA1ACA71}"/>
              </a:ext>
            </a:extLst>
          </p:cNvPr>
          <p:cNvCxnSpPr/>
          <p:nvPr/>
        </p:nvCxnSpPr>
        <p:spPr>
          <a:xfrm>
            <a:off x="4484255" y="3790335"/>
            <a:ext cx="161174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8F8CDFD4-E42D-7282-674B-884A85D4F356}"/>
              </a:ext>
            </a:extLst>
          </p:cNvPr>
          <p:cNvSpPr/>
          <p:nvPr/>
        </p:nvSpPr>
        <p:spPr>
          <a:xfrm>
            <a:off x="4211311" y="1864896"/>
            <a:ext cx="2145243" cy="173370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rgbClr val="0070C0"/>
                </a:solidFill>
              </a:rPr>
              <a:t>manipulates </a:t>
            </a:r>
            <a:r>
              <a:rPr lang="en-US" sz="4000" dirty="0">
                <a:solidFill>
                  <a:srgbClr val="0070C0"/>
                </a:solidFill>
              </a:rPr>
              <a:t>numeric</a:t>
            </a:r>
            <a:r>
              <a:rPr lang="en-US" sz="2400" dirty="0">
                <a:solidFill>
                  <a:srgbClr val="0070C0"/>
                </a:solidFill>
              </a:rPr>
              <a:t> matrixes (arrays)</a:t>
            </a:r>
            <a:endParaRPr lang="ru-RU" sz="2400" b="1" dirty="0">
              <a:solidFill>
                <a:srgbClr val="0070C0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A10D480-13BC-BE3B-6785-933F1739372B}"/>
              </a:ext>
            </a:extLst>
          </p:cNvPr>
          <p:cNvSpPr/>
          <p:nvPr/>
        </p:nvSpPr>
        <p:spPr>
          <a:xfrm>
            <a:off x="6505878" y="4098477"/>
            <a:ext cx="662368" cy="6121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9CEAAE7-C94F-81EE-A6F1-8A68833F755A}"/>
              </a:ext>
            </a:extLst>
          </p:cNvPr>
          <p:cNvSpPr/>
          <p:nvPr/>
        </p:nvSpPr>
        <p:spPr>
          <a:xfrm>
            <a:off x="8588826" y="3265714"/>
            <a:ext cx="467825" cy="3987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4D301ECC-C259-99E9-C057-15DFB2D463AE}"/>
              </a:ext>
            </a:extLst>
          </p:cNvPr>
          <p:cNvSpPr/>
          <p:nvPr/>
        </p:nvSpPr>
        <p:spPr>
          <a:xfrm>
            <a:off x="8969829" y="5148948"/>
            <a:ext cx="467825" cy="3987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F5A229E-D2E5-C945-6B21-FA4F0B0B46D1}"/>
              </a:ext>
            </a:extLst>
          </p:cNvPr>
          <p:cNvSpPr/>
          <p:nvPr/>
        </p:nvSpPr>
        <p:spPr>
          <a:xfrm>
            <a:off x="10885715" y="3978732"/>
            <a:ext cx="467825" cy="3987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930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942109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NumPy    VS   Pandas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1F072CC-A2CB-4A2D-DFE4-67958E45EC93}"/>
              </a:ext>
            </a:extLst>
          </p:cNvPr>
          <p:cNvGrpSpPr/>
          <p:nvPr/>
        </p:nvGrpSpPr>
        <p:grpSpPr>
          <a:xfrm>
            <a:off x="332508" y="1376826"/>
            <a:ext cx="3537529" cy="1009592"/>
            <a:chOff x="1247965" y="1828538"/>
            <a:chExt cx="3537529" cy="1009592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B03585A-993D-C48C-22C3-97D093BF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7965" y="1871711"/>
              <a:ext cx="3537528" cy="966419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B41BA54-08A5-C309-6AB4-8C08DC91FC43}"/>
                </a:ext>
              </a:extLst>
            </p:cNvPr>
            <p:cNvSpPr/>
            <p:nvPr/>
          </p:nvSpPr>
          <p:spPr>
            <a:xfrm>
              <a:off x="1247966" y="1828538"/>
              <a:ext cx="3537528" cy="1009592"/>
            </a:xfrm>
            <a:prstGeom prst="rect">
              <a:avLst/>
            </a:prstGeom>
            <a:noFill/>
            <a:ln w="38100">
              <a:solidFill>
                <a:srgbClr val="061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473273F5-2BD0-0382-35DB-0744A2206363}"/>
              </a:ext>
            </a:extLst>
          </p:cNvPr>
          <p:cNvGrpSpPr/>
          <p:nvPr/>
        </p:nvGrpSpPr>
        <p:grpSpPr>
          <a:xfrm>
            <a:off x="4113321" y="1419998"/>
            <a:ext cx="5523974" cy="5199971"/>
            <a:chOff x="1490039" y="1325485"/>
            <a:chExt cx="3870237" cy="350502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383E8D17-7513-A85A-6B5A-F61C357B62E5}"/>
                </a:ext>
              </a:extLst>
            </p:cNvPr>
            <p:cNvSpPr/>
            <p:nvPr/>
          </p:nvSpPr>
          <p:spPr>
            <a:xfrm>
              <a:off x="1490039" y="1325485"/>
              <a:ext cx="3870237" cy="3505029"/>
            </a:xfrm>
            <a:prstGeom prst="rect">
              <a:avLst/>
            </a:prstGeom>
            <a:noFill/>
            <a:ln w="38100">
              <a:solidFill>
                <a:srgbClr val="061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14B148EB-6013-924F-1790-BBE055560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1124" y="1357898"/>
              <a:ext cx="3788330" cy="3388764"/>
            </a:xfrm>
            <a:prstGeom prst="rect">
              <a:avLst/>
            </a:prstGeom>
          </p:spPr>
        </p:pic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06F0533-AAC7-65AB-B8CA-B25979DBBEF7}"/>
              </a:ext>
            </a:extLst>
          </p:cNvPr>
          <p:cNvSpPr/>
          <p:nvPr/>
        </p:nvSpPr>
        <p:spPr>
          <a:xfrm rot="16200000">
            <a:off x="4993637" y="4067204"/>
            <a:ext cx="3036228" cy="548120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7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6473219" y="238030"/>
            <a:ext cx="5267677" cy="942109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NumPy    VS   Pandas</a:t>
            </a:r>
          </a:p>
        </p:txBody>
      </p:sp>
      <p:pic>
        <p:nvPicPr>
          <p:cNvPr id="10" name="Picture 2" descr="Python Pandas DataFrame - GeeksforGeeks">
            <a:extLst>
              <a:ext uri="{FF2B5EF4-FFF2-40B4-BE49-F238E27FC236}">
                <a16:creationId xmlns:a16="http://schemas.microsoft.com/office/drawing/2014/main" id="{C888247E-1E50-54FE-5B84-A6DD16325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01" y="1361271"/>
            <a:ext cx="8498907" cy="525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C47E9A-4AE9-25D6-D944-97C28F84B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019" y="2346158"/>
            <a:ext cx="2989180" cy="35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24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4495FE0B-27E4-47D1-F13B-D2B604E17C47}"/>
              </a:ext>
            </a:extLst>
          </p:cNvPr>
          <p:cNvSpPr/>
          <p:nvPr/>
        </p:nvSpPr>
        <p:spPr>
          <a:xfrm>
            <a:off x="5486400" y="128219"/>
            <a:ext cx="6435305" cy="942109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UCI</a:t>
            </a:r>
            <a:r>
              <a:rPr lang="en-US" sz="3200" dirty="0"/>
              <a:t> Machine Learning Repository</a:t>
            </a:r>
            <a:endParaRPr lang="en-US" sz="32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6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FCAED080-0F8F-F9DF-02E9-5638C4922361}"/>
              </a:ext>
            </a:extLst>
          </p:cNvPr>
          <p:cNvSpPr/>
          <p:nvPr/>
        </p:nvSpPr>
        <p:spPr>
          <a:xfrm>
            <a:off x="8704052" y="5416704"/>
            <a:ext cx="3448569" cy="595712"/>
          </a:xfrm>
          <a:prstGeom prst="wedgeRoundRectCallout">
            <a:avLst>
              <a:gd name="adj1" fmla="val 22541"/>
              <a:gd name="adj2" fmla="val 477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061F50"/>
                </a:solidFill>
              </a:rPr>
              <a:t>Source: https://archive.ics.uci.edu/</a:t>
            </a:r>
            <a:endParaRPr lang="en-US" dirty="0">
              <a:solidFill>
                <a:srgbClr val="061F50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D132977-1A44-8196-55D4-C22E262873CB}"/>
              </a:ext>
            </a:extLst>
          </p:cNvPr>
          <p:cNvSpPr/>
          <p:nvPr/>
        </p:nvSpPr>
        <p:spPr>
          <a:xfrm>
            <a:off x="1242204" y="1143440"/>
            <a:ext cx="10506973" cy="1109152"/>
          </a:xfrm>
          <a:prstGeom prst="roundRect">
            <a:avLst>
              <a:gd name="adj" fmla="val 10069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/>
              <a:t>UCI</a:t>
            </a:r>
            <a:r>
              <a:rPr lang="en-US" dirty="0"/>
              <a:t> Machine Learning Repository is a collection of databases. It consists of natural and synthetic databases in the fields of biology, medicine, physics, technology, and sociology that the machine-learning community uses for the empirical analysis of machine-learning algorithms.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21F5A98-EF16-A2F6-5196-FA0D8E9F4E24}"/>
              </a:ext>
            </a:extLst>
          </p:cNvPr>
          <p:cNvGrpSpPr/>
          <p:nvPr/>
        </p:nvGrpSpPr>
        <p:grpSpPr>
          <a:xfrm>
            <a:off x="312826" y="2274764"/>
            <a:ext cx="8046772" cy="4368552"/>
            <a:chOff x="554365" y="2306342"/>
            <a:chExt cx="8046772" cy="436855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E3EFC6B-C452-E47D-CBDB-391FBF48ECD0}"/>
                </a:ext>
              </a:extLst>
            </p:cNvPr>
            <p:cNvSpPr/>
            <p:nvPr/>
          </p:nvSpPr>
          <p:spPr>
            <a:xfrm>
              <a:off x="554365" y="2306342"/>
              <a:ext cx="8046772" cy="4368552"/>
            </a:xfrm>
            <a:prstGeom prst="rect">
              <a:avLst/>
            </a:prstGeom>
            <a:noFill/>
            <a:ln w="25400">
              <a:solidFill>
                <a:srgbClr val="061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524943C-D1A0-2619-DBC1-BC0BF282E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377" y="2325703"/>
              <a:ext cx="7944131" cy="4349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739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4495FE0B-27E4-47D1-F13B-D2B604E17C47}"/>
              </a:ext>
            </a:extLst>
          </p:cNvPr>
          <p:cNvSpPr/>
          <p:nvPr/>
        </p:nvSpPr>
        <p:spPr>
          <a:xfrm>
            <a:off x="7943273" y="205519"/>
            <a:ext cx="3554082" cy="942109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Adult Data Set</a:t>
            </a:r>
          </a:p>
        </p:txBody>
      </p:sp>
      <p:sp>
        <p:nvSpPr>
          <p:cNvPr id="2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6BD17922-03BF-45C5-43C5-73A25233B981}"/>
              </a:ext>
            </a:extLst>
          </p:cNvPr>
          <p:cNvSpPr/>
          <p:nvPr/>
        </p:nvSpPr>
        <p:spPr>
          <a:xfrm>
            <a:off x="4636456" y="6056769"/>
            <a:ext cx="6613634" cy="595712"/>
          </a:xfrm>
          <a:prstGeom prst="wedgeRoundRectCallout">
            <a:avLst>
              <a:gd name="adj1" fmla="val 22541"/>
              <a:gd name="adj2" fmla="val 477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061F50"/>
                </a:solidFill>
              </a:rPr>
              <a:t>Source: </a:t>
            </a:r>
            <a:r>
              <a:rPr lang="en-US" dirty="0">
                <a:solidFill>
                  <a:srgbClr val="061F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http://archive.ics.uci.edu/ml/datasets/Adult</a:t>
            </a:r>
            <a:endParaRPr lang="en-US" dirty="0">
              <a:solidFill>
                <a:srgbClr val="061F50"/>
              </a:solidFill>
            </a:endParaRPr>
          </a:p>
        </p:txBody>
      </p:sp>
      <p:sp>
        <p:nvSpPr>
          <p:cNvPr id="15" name="Прямоугольник: скругленные углы 10">
            <a:extLst>
              <a:ext uri="{FF2B5EF4-FFF2-40B4-BE49-F238E27FC236}">
                <a16:creationId xmlns:a16="http://schemas.microsoft.com/office/drawing/2014/main" id="{3D67E2CE-D083-9876-E9F6-C439780C6F29}"/>
              </a:ext>
            </a:extLst>
          </p:cNvPr>
          <p:cNvSpPr/>
          <p:nvPr/>
        </p:nvSpPr>
        <p:spPr>
          <a:xfrm>
            <a:off x="454593" y="4993657"/>
            <a:ext cx="3838262" cy="595712"/>
          </a:xfrm>
          <a:prstGeom prst="roundRect">
            <a:avLst>
              <a:gd name="adj" fmla="val 15565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Extraction was done by Barry Becker from the 1994 Census database.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565718E-B334-1001-1EC0-F1EE8D0632AA}"/>
              </a:ext>
            </a:extLst>
          </p:cNvPr>
          <p:cNvGrpSpPr/>
          <p:nvPr/>
        </p:nvGrpSpPr>
        <p:grpSpPr>
          <a:xfrm>
            <a:off x="263194" y="1552142"/>
            <a:ext cx="4221061" cy="3170912"/>
            <a:chOff x="263194" y="2542742"/>
            <a:chExt cx="4221061" cy="3170912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520294E0-345A-FBE1-2F06-8A914FE0679C}"/>
                </a:ext>
              </a:extLst>
            </p:cNvPr>
            <p:cNvSpPr/>
            <p:nvPr/>
          </p:nvSpPr>
          <p:spPr>
            <a:xfrm>
              <a:off x="263194" y="2542742"/>
              <a:ext cx="4221061" cy="3170912"/>
            </a:xfrm>
            <a:prstGeom prst="rect">
              <a:avLst/>
            </a:prstGeom>
            <a:noFill/>
            <a:ln w="25400">
              <a:solidFill>
                <a:srgbClr val="061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cvcsource</a:t>
              </a:r>
              <a:endParaRPr lang="en-GB" dirty="0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4278039C-0A93-B5AF-2D8B-BBB58A184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877" y="2557087"/>
              <a:ext cx="4196378" cy="3156567"/>
            </a:xfrm>
            <a:prstGeom prst="rect">
              <a:avLst/>
            </a:prstGeom>
          </p:spPr>
        </p:pic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89232D7-6351-BD3C-7B09-6637EED641F0}"/>
              </a:ext>
            </a:extLst>
          </p:cNvPr>
          <p:cNvSpPr/>
          <p:nvPr/>
        </p:nvSpPr>
        <p:spPr>
          <a:xfrm>
            <a:off x="4669386" y="1377546"/>
            <a:ext cx="7451820" cy="4231698"/>
          </a:xfrm>
          <a:prstGeom prst="rect">
            <a:avLst/>
          </a:prstGeom>
          <a:noFill/>
          <a:ln w="25400">
            <a:solidFill>
              <a:srgbClr val="061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cvcsource</a:t>
            </a:r>
            <a:endParaRPr lang="en-GB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990D34F-FC3A-08AD-887B-C5BE82122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812" y="1401387"/>
            <a:ext cx="7414394" cy="420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27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F0940B8A-FC1C-10FC-8A62-B85E6FA4E420}"/>
              </a:ext>
            </a:extLst>
          </p:cNvPr>
          <p:cNvSpPr/>
          <p:nvPr/>
        </p:nvSpPr>
        <p:spPr>
          <a:xfrm>
            <a:off x="8556171" y="238030"/>
            <a:ext cx="3184725" cy="942109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Literature</a:t>
            </a:r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FE779913-5534-D3CB-0022-8FF508745070}"/>
              </a:ext>
            </a:extLst>
          </p:cNvPr>
          <p:cNvSpPr/>
          <p:nvPr/>
        </p:nvSpPr>
        <p:spPr>
          <a:xfrm>
            <a:off x="4830792" y="2605177"/>
            <a:ext cx="7142671" cy="2558686"/>
          </a:xfrm>
          <a:prstGeom prst="roundRect">
            <a:avLst>
              <a:gd name="adj" fmla="val 15565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/>
              <a:t>Additional Information:</a:t>
            </a:r>
          </a:p>
          <a:p>
            <a:pPr lvl="0"/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</a:t>
            </a:r>
            <a:endParaRPr lang="en-US" sz="2400" dirty="0">
              <a:solidFill>
                <a:schemeClr val="bg1"/>
              </a:solidFill>
            </a:endParaRPr>
          </a:p>
          <a:p>
            <a:pPr lvl="0"/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https://pandas.pydata.org/pandas-docs/stable/</a:t>
            </a:r>
            <a:endParaRPr lang="en-US" sz="2400" dirty="0">
              <a:solidFill>
                <a:schemeClr val="bg1"/>
              </a:solidFill>
            </a:endParaRPr>
          </a:p>
          <a:p>
            <a:pPr lvl="0"/>
            <a:r>
              <a:rPr lang="en-US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https://github.com/guipsamora/pandas_exercises/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BC9899-DA40-7D42-EB42-B0E77B4E4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34" y="1352322"/>
            <a:ext cx="3839618" cy="50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7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20804823-AB5A-AB4A-B32B-64C37CC19BC8}"/>
              </a:ext>
            </a:extLst>
          </p:cNvPr>
          <p:cNvSpPr/>
          <p:nvPr/>
        </p:nvSpPr>
        <p:spPr>
          <a:xfrm>
            <a:off x="6322741" y="273868"/>
            <a:ext cx="3580882" cy="65081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Literature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CA6A667-AC4F-2464-92AF-F461BDEB8B9C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4" name="Равнобедренный треугольник 17">
              <a:extLst>
                <a:ext uri="{FF2B5EF4-FFF2-40B4-BE49-F238E27FC236}">
                  <a16:creationId xmlns:a16="http://schemas.microsoft.com/office/drawing/2014/main" id="{5B3E7BCE-8A20-F553-D6A8-9FD6EAD5D386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F54A1A7-4B7F-B0A7-1038-A74703D60FF9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 </a:t>
              </a:r>
            </a:p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MOD </a:t>
              </a:r>
              <a:r>
                <a:rPr lang="ru-RU" sz="1600" dirty="0">
                  <a:solidFill>
                    <a:srgbClr val="FFDD00"/>
                  </a:solidFill>
                </a:rPr>
                <a:t>009701</a:t>
              </a:r>
              <a:endParaRPr lang="en-US" sz="1600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362551C5-7966-DA38-6414-3056E6C07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D4BD73-3EE3-52C5-79F1-F3B2DF2BF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841" y="1322330"/>
            <a:ext cx="3580882" cy="4563362"/>
          </a:xfrm>
          <a:prstGeom prst="rect">
            <a:avLst/>
          </a:prstGeom>
        </p:spPr>
      </p:pic>
      <p:sp>
        <p:nvSpPr>
          <p:cNvPr id="5" name="Прямоугольник: скругленные углы 10">
            <a:extLst>
              <a:ext uri="{FF2B5EF4-FFF2-40B4-BE49-F238E27FC236}">
                <a16:creationId xmlns:a16="http://schemas.microsoft.com/office/drawing/2014/main" id="{1B47E96F-8A2F-FEFB-0CE3-69BDF463CF69}"/>
              </a:ext>
            </a:extLst>
          </p:cNvPr>
          <p:cNvSpPr/>
          <p:nvPr/>
        </p:nvSpPr>
        <p:spPr>
          <a:xfrm>
            <a:off x="4737647" y="5933323"/>
            <a:ext cx="2958553" cy="6508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Dr Yves </a:t>
            </a:r>
            <a:r>
              <a:rPr lang="en-US" sz="2800" b="1" dirty="0" err="1">
                <a:solidFill>
                  <a:schemeClr val="tx1"/>
                </a:solidFill>
              </a:rPr>
              <a:t>Hilpisch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3143B90-0D80-611A-DF7A-BD9E3996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329" y="1322331"/>
            <a:ext cx="3501301" cy="456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2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0">
            <a:extLst>
              <a:ext uri="{FF2B5EF4-FFF2-40B4-BE49-F238E27FC236}">
                <a16:creationId xmlns:a16="http://schemas.microsoft.com/office/drawing/2014/main" id="{D083B90F-0C10-B741-837E-E705431D1668}"/>
              </a:ext>
            </a:extLst>
          </p:cNvPr>
          <p:cNvSpPr/>
          <p:nvPr/>
        </p:nvSpPr>
        <p:spPr>
          <a:xfrm>
            <a:off x="2147776" y="2382107"/>
            <a:ext cx="8254409" cy="260477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What is the difference between </a:t>
            </a:r>
          </a:p>
          <a:p>
            <a:pPr lvl="0">
              <a:spcAft>
                <a:spcPts val="2400"/>
              </a:spcAft>
            </a:pP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typical (classical) machine learning </a:t>
            </a:r>
          </a:p>
          <a:p>
            <a:pPr lvl="0">
              <a:spcAft>
                <a:spcPts val="2400"/>
              </a:spcAft>
            </a:pP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and Machine Learning in Finance?</a:t>
            </a:r>
            <a:endParaRPr lang="ru-RU" sz="36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Machine Learning in Finance 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BF34BF-B18B-90E9-59A6-652539092F18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3" name="Равнобедренный треугольник 17">
              <a:extLst>
                <a:ext uri="{FF2B5EF4-FFF2-40B4-BE49-F238E27FC236}">
                  <a16:creationId xmlns:a16="http://schemas.microsoft.com/office/drawing/2014/main" id="{C56A9391-38FC-99BE-C7EC-71A2249A9949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EAF8B6C-2193-1970-2BAF-23552E5F7FE1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 </a:t>
              </a:r>
            </a:p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MOD </a:t>
              </a:r>
              <a:r>
                <a:rPr lang="ru-RU" sz="1600" dirty="0">
                  <a:solidFill>
                    <a:srgbClr val="FFDD00"/>
                  </a:solidFill>
                </a:rPr>
                <a:t>009701</a:t>
              </a:r>
              <a:endParaRPr lang="en-US" sz="1600" dirty="0">
                <a:solidFill>
                  <a:srgbClr val="FFDD0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5BFFD9B5-8A12-8868-8621-31635877F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50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0">
            <a:extLst>
              <a:ext uri="{FF2B5EF4-FFF2-40B4-BE49-F238E27FC236}">
                <a16:creationId xmlns:a16="http://schemas.microsoft.com/office/drawing/2014/main" id="{D083B90F-0C10-B741-837E-E705431D1668}"/>
              </a:ext>
            </a:extLst>
          </p:cNvPr>
          <p:cNvSpPr/>
          <p:nvPr/>
        </p:nvSpPr>
        <p:spPr>
          <a:xfrm>
            <a:off x="451104" y="1321861"/>
            <a:ext cx="11512296" cy="522262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Classical Machine Learning methods have not been developed for financial applications and financial datasets </a:t>
            </a:r>
          </a:p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As opposed to pattern recognition, a human cannot easily evaluate whether the financial model is working correctly or not</a:t>
            </a:r>
          </a:p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  <a:p>
            <a:pPr lvl="0">
              <a:spcAft>
                <a:spcPts val="2400"/>
              </a:spcAft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                                                                                                                     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    </a:t>
            </a:r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?</a:t>
            </a:r>
          </a:p>
          <a:p>
            <a:pPr lvl="0">
              <a:spcAft>
                <a:spcPts val="2400"/>
              </a:spcAft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Machine Learning problems in Finance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97B9BF-982F-F1F7-EAA1-015FF287F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2" y="3914124"/>
            <a:ext cx="5130028" cy="24345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606A8D-09DC-7AAD-B055-D8212F4D7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144" y="3933174"/>
            <a:ext cx="4411756" cy="2278777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0D58B06-66BA-A18C-D113-3EA23A9038FF}"/>
              </a:ext>
            </a:extLst>
          </p:cNvPr>
          <p:cNvCxnSpPr>
            <a:cxnSpLocks/>
          </p:cNvCxnSpPr>
          <p:nvPr/>
        </p:nvCxnSpPr>
        <p:spPr>
          <a:xfrm flipV="1">
            <a:off x="10773470" y="4235640"/>
            <a:ext cx="639446" cy="689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A9C62CE-2703-9593-0D19-D83D624C815D}"/>
              </a:ext>
            </a:extLst>
          </p:cNvPr>
          <p:cNvCxnSpPr>
            <a:cxnSpLocks/>
          </p:cNvCxnSpPr>
          <p:nvPr/>
        </p:nvCxnSpPr>
        <p:spPr>
          <a:xfrm>
            <a:off x="10781139" y="5077704"/>
            <a:ext cx="624107" cy="6971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0CC3282-FEC7-2A0B-732A-0CA3496ECA30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6" name="Равнобедренный треугольник 17">
              <a:extLst>
                <a:ext uri="{FF2B5EF4-FFF2-40B4-BE49-F238E27FC236}">
                  <a16:creationId xmlns:a16="http://schemas.microsoft.com/office/drawing/2014/main" id="{48988DC4-0877-351E-C3DF-399DF5025AB7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99988A9-D0FC-D1A4-12C2-4E0C6E7449A9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 </a:t>
              </a:r>
            </a:p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MOD </a:t>
              </a:r>
              <a:r>
                <a:rPr lang="ru-RU" sz="1600" dirty="0">
                  <a:solidFill>
                    <a:srgbClr val="FFDD00"/>
                  </a:solidFill>
                </a:rPr>
                <a:t>009701</a:t>
              </a:r>
              <a:endParaRPr lang="en-US" sz="1600" dirty="0">
                <a:solidFill>
                  <a:srgbClr val="FFDD00"/>
                </a:solidFill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C577AB7-2418-6552-1BD9-12F33BD77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56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FBCBAF89-14FA-E744-B96E-2C439F86222A}"/>
              </a:ext>
            </a:extLst>
          </p:cNvPr>
          <p:cNvSpPr/>
          <p:nvPr/>
        </p:nvSpPr>
        <p:spPr>
          <a:xfrm>
            <a:off x="5232585" y="1658112"/>
            <a:ext cx="6503143" cy="4961858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lack of data and / or bad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excluding stock market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;</a:t>
            </a:r>
            <a:r>
              <a:rPr lang="ru-RU" sz="28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challenge to separate test and training sets</a:t>
            </a:r>
            <a:endParaRPr lang="ru-RU" sz="2800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to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visualise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            having noisy data; simple cross-validation does not work</a:t>
            </a:r>
          </a:p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central banks do</a:t>
            </a:r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not play GO</a:t>
            </a:r>
            <a:endParaRPr lang="ru-RU" sz="2800" b="1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9968C83-FA57-3845-A4C6-DC3922CF4188}"/>
              </a:ext>
            </a:extLst>
          </p:cNvPr>
          <p:cNvSpPr/>
          <p:nvPr/>
        </p:nvSpPr>
        <p:spPr>
          <a:xfrm>
            <a:off x="871719" y="2170600"/>
            <a:ext cx="3612536" cy="619185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0BE45998-C4FF-2742-942E-BD055A78DE27}"/>
              </a:ext>
            </a:extLst>
          </p:cNvPr>
          <p:cNvSpPr/>
          <p:nvPr/>
        </p:nvSpPr>
        <p:spPr>
          <a:xfrm>
            <a:off x="871719" y="3751935"/>
            <a:ext cx="3612536" cy="619185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Evaluation of the result</a:t>
            </a:r>
          </a:p>
        </p:txBody>
      </p:sp>
      <p:sp>
        <p:nvSpPr>
          <p:cNvPr id="14" name="Прямоугольник: скругленные углы 10">
            <a:extLst>
              <a:ext uri="{FF2B5EF4-FFF2-40B4-BE49-F238E27FC236}">
                <a16:creationId xmlns:a16="http://schemas.microsoft.com/office/drawing/2014/main" id="{39A90832-BBA6-C74B-A2B9-3E39941C4FDD}"/>
              </a:ext>
            </a:extLst>
          </p:cNvPr>
          <p:cNvSpPr/>
          <p:nvPr/>
        </p:nvSpPr>
        <p:spPr>
          <a:xfrm>
            <a:off x="871719" y="5488377"/>
            <a:ext cx="3612536" cy="619185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Single shot problem</a:t>
            </a:r>
          </a:p>
        </p:txBody>
      </p:sp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Machine Learning problems in Finance 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FCF426B-AA99-DB75-4299-6AFDC5049105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3" name="Равнобедренный треугольник 17">
              <a:extLst>
                <a:ext uri="{FF2B5EF4-FFF2-40B4-BE49-F238E27FC236}">
                  <a16:creationId xmlns:a16="http://schemas.microsoft.com/office/drawing/2014/main" id="{BE965F3A-3704-E60E-23B9-4D59BE14C174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90BF21E-5763-AB8F-EF6F-8A0D8BB87809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 </a:t>
              </a:r>
            </a:p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MOD </a:t>
              </a:r>
              <a:r>
                <a:rPr lang="ru-RU" sz="1600" dirty="0">
                  <a:solidFill>
                    <a:srgbClr val="FFDD00"/>
                  </a:solidFill>
                </a:rPr>
                <a:t>009701</a:t>
              </a:r>
              <a:endParaRPr lang="en-US" sz="1600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3B33F7E0-0E46-AC3B-A61D-4643AD77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82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238030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Machine Learning problems in Finance </a:t>
            </a:r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FBCBAF89-14FA-E744-B96E-2C439F86222A}"/>
              </a:ext>
            </a:extLst>
          </p:cNvPr>
          <p:cNvSpPr/>
          <p:nvPr/>
        </p:nvSpPr>
        <p:spPr>
          <a:xfrm>
            <a:off x="680484" y="2773857"/>
            <a:ext cx="10597115" cy="319097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The algorithm will always find a structure in the data even if it is not there</a:t>
            </a:r>
            <a:r>
              <a:rPr lang="ru-RU" sz="22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             </a:t>
            </a:r>
            <a:r>
              <a:rPr lang="ru-RU" sz="22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if you torture the data for a long time, it will admit to anything</a:t>
            </a:r>
            <a:r>
              <a:rPr lang="ru-RU" sz="22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Multiple back test is like password guessing by searching all combinations</a:t>
            </a:r>
            <a:r>
              <a:rPr lang="ru-RU" sz="22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(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With this approach, we will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recognise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the correct one (winner)                    However, it is useless to select the next password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9968C83-FA57-3845-A4C6-DC3922CF4188}"/>
              </a:ext>
            </a:extLst>
          </p:cNvPr>
          <p:cNvSpPr/>
          <p:nvPr/>
        </p:nvSpPr>
        <p:spPr>
          <a:xfrm>
            <a:off x="3277703" y="1872266"/>
            <a:ext cx="5080930" cy="69585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Bad model - Good back test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F0113C-3F45-5333-4305-2A56843459AB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3" name="Равнобедренный треугольник 17">
              <a:extLst>
                <a:ext uri="{FF2B5EF4-FFF2-40B4-BE49-F238E27FC236}">
                  <a16:creationId xmlns:a16="http://schemas.microsoft.com/office/drawing/2014/main" id="{59A3F641-90FC-46D5-8807-9A80BBA99F44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F269F75-585A-3A00-FBC3-B466C85C8956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 </a:t>
              </a:r>
            </a:p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MOD </a:t>
              </a:r>
              <a:r>
                <a:rPr lang="ru-RU" sz="1600" dirty="0">
                  <a:solidFill>
                    <a:srgbClr val="FFDD00"/>
                  </a:solidFill>
                </a:rPr>
                <a:t>009701</a:t>
              </a:r>
              <a:endParaRPr lang="en-US" sz="1600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7C5CE0CC-6B6C-0DE0-1825-FB6BC7CA6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470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238030"/>
            <a:ext cx="5267677" cy="121281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Machine Learning in Finance, Advantages</a:t>
            </a:r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FBCBAF89-14FA-E744-B96E-2C439F86222A}"/>
              </a:ext>
            </a:extLst>
          </p:cNvPr>
          <p:cNvSpPr/>
          <p:nvPr/>
        </p:nvSpPr>
        <p:spPr>
          <a:xfrm>
            <a:off x="6762307" y="2773857"/>
            <a:ext cx="4515292" cy="3190970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You should not be an Olympic champion in Machine Learning in Finance.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9968C83-FA57-3845-A4C6-DC3922CF4188}"/>
              </a:ext>
            </a:extLst>
          </p:cNvPr>
          <p:cNvSpPr/>
          <p:nvPr/>
        </p:nvSpPr>
        <p:spPr>
          <a:xfrm>
            <a:off x="4498242" y="1764427"/>
            <a:ext cx="3195516" cy="69585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Advantages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F0113C-3F45-5333-4305-2A56843459AB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3" name="Равнобедренный треугольник 17">
              <a:extLst>
                <a:ext uri="{FF2B5EF4-FFF2-40B4-BE49-F238E27FC236}">
                  <a16:creationId xmlns:a16="http://schemas.microsoft.com/office/drawing/2014/main" id="{59A3F641-90FC-46D5-8807-9A80BBA99F44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7F269F75-585A-3A00-FBC3-B466C85C8956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 </a:t>
              </a:r>
            </a:p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MOD </a:t>
              </a:r>
              <a:r>
                <a:rPr lang="ru-RU" sz="1600" dirty="0">
                  <a:solidFill>
                    <a:srgbClr val="FFDD00"/>
                  </a:solidFill>
                </a:rPr>
                <a:t>009701</a:t>
              </a:r>
              <a:endParaRPr lang="en-US" sz="1600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7C5CE0CC-6B6C-0DE0-1825-FB6BC7CA6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0328A6-BD2F-5BDD-B2A6-E65033EED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6" y="2725940"/>
            <a:ext cx="5356996" cy="33435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D414C4-8201-2517-3743-1A56C897C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187" y="1569397"/>
            <a:ext cx="1189587" cy="23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123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e8137d3-a210-4e8e-bcee-c0d3d009ece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A4EA067AD81C43A2BF796DCFBBF09C" ma:contentTypeVersion="14" ma:contentTypeDescription="Create a new document." ma:contentTypeScope="" ma:versionID="64100bee8a4a7c9ecee99984064bbfd4">
  <xsd:schema xmlns:xsd="http://www.w3.org/2001/XMLSchema" xmlns:xs="http://www.w3.org/2001/XMLSchema" xmlns:p="http://schemas.microsoft.com/office/2006/metadata/properties" xmlns:ns3="fdb63e20-48c5-449a-9afc-ca5d1dcb67e6" xmlns:ns4="7e8137d3-a210-4e8e-bcee-c0d3d009ece8" targetNamespace="http://schemas.microsoft.com/office/2006/metadata/properties" ma:root="true" ma:fieldsID="067ff351d4a3cbc4586ba25653b3d71d" ns3:_="" ns4:_="">
    <xsd:import namespace="fdb63e20-48c5-449a-9afc-ca5d1dcb67e6"/>
    <xsd:import namespace="7e8137d3-a210-4e8e-bcee-c0d3d009ece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63e20-48c5-449a-9afc-ca5d1dcb67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8137d3-a210-4e8e-bcee-c0d3d009ec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139426-C92D-49A0-BC8E-5ACCBF566F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C1A6CB-C408-423F-B399-094255DDCBAC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fdb63e20-48c5-449a-9afc-ca5d1dcb67e6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7e8137d3-a210-4e8e-bcee-c0d3d009ece8"/>
  </ds:schemaRefs>
</ds:datastoreItem>
</file>

<file path=customXml/itemProps3.xml><?xml version="1.0" encoding="utf-8"?>
<ds:datastoreItem xmlns:ds="http://schemas.openxmlformats.org/officeDocument/2006/customXml" ds:itemID="{707BE09C-3B66-42C8-890B-33DA4C3E4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b63e20-48c5-449a-9afc-ca5d1dcb67e6"/>
    <ds:schemaRef ds:uri="7e8137d3-a210-4e8e-bcee-c0d3d009e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35c3da-39ae-4632-9ac1-afc2f25d2852}" enabled="0" method="" siteId="{5f35c3da-39ae-4632-9ac1-afc2f25d285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4895</TotalTime>
  <Words>1371</Words>
  <Application>Microsoft Office PowerPoint</Application>
  <PresentationFormat>Широкоэкранный</PresentationFormat>
  <Paragraphs>288</Paragraphs>
  <Slides>39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source-serif-pro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Milke Vitaly</dc:creator>
  <cp:lastModifiedBy>Milke Vitaly</cp:lastModifiedBy>
  <cp:revision>222</cp:revision>
  <dcterms:created xsi:type="dcterms:W3CDTF">2024-07-31T01:44:43Z</dcterms:created>
  <dcterms:modified xsi:type="dcterms:W3CDTF">2024-09-30T22:40:57Z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0x0101005DA4EA067AD81C43A2BF796DCFBBF09C</vt:lpwstr>
  </property>
  <property fmtid="{D5CDD505-2E9C-101B-9397-08002B2CF9AE}" pid="3" name="_MarkAsFinal">
    <vt:bool>true</vt:bool>
  </property>
</Properties>
</file>